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tmp" ContentType="image/png"/>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58"/>
  </p:notesMasterIdLst>
  <p:handoutMasterIdLst>
    <p:handoutMasterId r:id="rId59"/>
  </p:handoutMasterIdLst>
  <p:sldIdLst>
    <p:sldId id="778" r:id="rId7"/>
    <p:sldId id="779" r:id="rId8"/>
    <p:sldId id="780" r:id="rId9"/>
    <p:sldId id="788" r:id="rId10"/>
    <p:sldId id="942" r:id="rId11"/>
    <p:sldId id="946" r:id="rId12"/>
    <p:sldId id="947" r:id="rId13"/>
    <p:sldId id="948" r:id="rId14"/>
    <p:sldId id="867" r:id="rId15"/>
    <p:sldId id="924" r:id="rId16"/>
    <p:sldId id="911" r:id="rId17"/>
    <p:sldId id="874" r:id="rId18"/>
    <p:sldId id="875" r:id="rId19"/>
    <p:sldId id="876" r:id="rId20"/>
    <p:sldId id="877" r:id="rId21"/>
    <p:sldId id="914" r:id="rId22"/>
    <p:sldId id="878" r:id="rId23"/>
    <p:sldId id="926" r:id="rId24"/>
    <p:sldId id="927" r:id="rId25"/>
    <p:sldId id="879" r:id="rId26"/>
    <p:sldId id="880" r:id="rId27"/>
    <p:sldId id="928" r:id="rId28"/>
    <p:sldId id="923" r:id="rId29"/>
    <p:sldId id="931" r:id="rId30"/>
    <p:sldId id="932" r:id="rId31"/>
    <p:sldId id="933" r:id="rId32"/>
    <p:sldId id="934" r:id="rId33"/>
    <p:sldId id="929" r:id="rId34"/>
    <p:sldId id="921" r:id="rId35"/>
    <p:sldId id="935" r:id="rId36"/>
    <p:sldId id="936" r:id="rId37"/>
    <p:sldId id="937" r:id="rId38"/>
    <p:sldId id="938" r:id="rId39"/>
    <p:sldId id="941" r:id="rId40"/>
    <p:sldId id="922" r:id="rId41"/>
    <p:sldId id="890" r:id="rId42"/>
    <p:sldId id="891" r:id="rId43"/>
    <p:sldId id="894" r:id="rId44"/>
    <p:sldId id="951" r:id="rId45"/>
    <p:sldId id="952" r:id="rId46"/>
    <p:sldId id="953" r:id="rId47"/>
    <p:sldId id="954" r:id="rId48"/>
    <p:sldId id="955" r:id="rId49"/>
    <p:sldId id="956" r:id="rId50"/>
    <p:sldId id="957" r:id="rId51"/>
    <p:sldId id="949" r:id="rId52"/>
    <p:sldId id="950" r:id="rId53"/>
    <p:sldId id="943" r:id="rId54"/>
    <p:sldId id="944" r:id="rId55"/>
    <p:sldId id="945" r:id="rId56"/>
    <p:sldId id="654" r:id="rId5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42"/>
          </p14:sldIdLst>
        </p14:section>
        <p14:section name="overview" id="{4268C248-251D-3A43-9982-D259019C06D7}">
          <p14:sldIdLst>
            <p14:sldId id="946"/>
            <p14:sldId id="947"/>
            <p14:sldId id="948"/>
            <p14:sldId id="867"/>
            <p14:sldId id="924"/>
          </p14:sldIdLst>
        </p14:section>
        <p14:section name="dev-addins" id="{AD22E3F3-6283-BA43-AD0B-86A2EA78F6EA}">
          <p14:sldIdLst>
            <p14:sldId id="911"/>
            <p14:sldId id="874"/>
            <p14:sldId id="875"/>
            <p14:sldId id="876"/>
            <p14:sldId id="877"/>
            <p14:sldId id="914"/>
            <p14:sldId id="878"/>
            <p14:sldId id="926"/>
            <p14:sldId id="927"/>
            <p14:sldId id="879"/>
            <p14:sldId id="880"/>
            <p14:sldId id="928"/>
          </p14:sldIdLst>
        </p14:section>
        <p14:section name="read-write-docs" id="{97AA3288-204D-A743-A6CA-7A4CD034C9EB}">
          <p14:sldIdLst>
            <p14:sldId id="923"/>
            <p14:sldId id="931"/>
            <p14:sldId id="932"/>
            <p14:sldId id="933"/>
            <p14:sldId id="934"/>
            <p14:sldId id="929"/>
          </p14:sldIdLst>
        </p14:section>
        <p14:section name="doc-bindings" id="{355594C3-931B-1A4B-BABC-579FB0B6B3D3}">
          <p14:sldIdLst>
            <p14:sldId id="921"/>
            <p14:sldId id="935"/>
            <p14:sldId id="936"/>
            <p14:sldId id="937"/>
            <p14:sldId id="938"/>
            <p14:sldId id="941"/>
          </p14:sldIdLst>
        </p14:section>
        <p14:section name="package-deployment" id="{73636A57-9720-A74B-A8D4-BB448F4AFE83}">
          <p14:sldIdLst>
            <p14:sldId id="922"/>
            <p14:sldId id="890"/>
            <p14:sldId id="891"/>
            <p14:sldId id="894"/>
          </p14:sldIdLst>
        </p14:section>
        <p14:section name="word-2016" id="{48FB65CC-919E-6940-8B0D-530C83A4E18F}">
          <p14:sldIdLst>
            <p14:sldId id="951"/>
            <p14:sldId id="952"/>
            <p14:sldId id="953"/>
            <p14:sldId id="954"/>
            <p14:sldId id="955"/>
            <p14:sldId id="956"/>
            <p14:sldId id="957"/>
          </p14:sldIdLst>
        </p14:section>
        <p14:section name="outro" id="{9F36AE8C-F3DE-7340-B2BE-96B10C6A9323}">
          <p14:sldIdLst>
            <p14:sldId id="949"/>
            <p14:sldId id="950"/>
            <p14:sldId id="943"/>
            <p14:sldId id="944"/>
            <p14:sldId id="945"/>
            <p14:sldId id="654"/>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69" autoAdjust="0"/>
    <p:restoredTop sz="73186" autoAdjust="0"/>
  </p:normalViewPr>
  <p:slideViewPr>
    <p:cSldViewPr snapToGrid="0">
      <p:cViewPr varScale="1">
        <p:scale>
          <a:sx n="164" d="100"/>
          <a:sy n="164" d="100"/>
        </p:scale>
        <p:origin x="2296" y="17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8/4/15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8/4/15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t>
            </a:r>
            <a:r>
              <a:rPr lang="en-US" baseline="0" dirty="0" smtClean="0"/>
              <a:t>add-in created </a:t>
            </a:r>
            <a:r>
              <a:rPr lang="en-US" baseline="0" dirty="0" smtClean="0"/>
              <a:t>with the Visual </a:t>
            </a:r>
            <a:r>
              <a:rPr lang="en-US" baseline="0" dirty="0" smtClean="0"/>
              <a:t>Studio.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4346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smtClean="0"/>
              <a:t>slide</a:t>
            </a:r>
            <a:r>
              <a:rPr lang="en-US" baseline="0" dirty="0" smtClean="0"/>
              <a:t> shows the Visual Studio designer for an app manifest in a task pane app. It will look different for other types of </a:t>
            </a:r>
            <a:r>
              <a:rPr lang="en-US" baseline="0" dirty="0" smtClean="0"/>
              <a:t>Office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366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9099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dirty="0" smtClean="0"/>
              <a:t>add-in has </a:t>
            </a:r>
            <a:r>
              <a:rPr lang="en-US" dirty="0" smtClean="0"/>
              <a:t>a source</a:t>
            </a:r>
            <a:r>
              <a:rPr lang="en-US" baseline="0" dirty="0" smtClean="0"/>
              <a:t> location which points to a entry point Web page somewhere on the Internet. Here is an example of a simple Web page that is used to load a task pane </a:t>
            </a:r>
            <a:r>
              <a:rPr lang="en-US" baseline="0" dirty="0" smtClean="0"/>
              <a:t>add-in. </a:t>
            </a:r>
            <a:r>
              <a:rPr lang="en-US" baseline="0" dirty="0" smtClean="0"/>
              <a:t>Note that this page must link to any required CSS files and JavaScript that will be adding styles or behavior behind the </a:t>
            </a:r>
            <a:r>
              <a:rPr lang="en-US" baseline="0" dirty="0" smtClean="0"/>
              <a:t>add-in. </a:t>
            </a:r>
            <a:r>
              <a:rPr lang="en-US" baseline="0" dirty="0" smtClean="0"/>
              <a:t>Visual Studio automatically adds the links for </a:t>
            </a:r>
            <a:r>
              <a:rPr lang="en-US" baseline="0" dirty="0" err="1" smtClean="0"/>
              <a:t>jQuery</a:t>
            </a:r>
            <a:r>
              <a:rPr lang="en-US" baseline="0" dirty="0" smtClean="0"/>
              <a:t> and ASP.NET AJAX. Also note that the page adds HTML elements which are often created with ids and/or classes.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4011495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discusses what</a:t>
            </a:r>
            <a:r>
              <a:rPr lang="en-US" baseline="0" dirty="0" smtClean="0"/>
              <a:t> to use and what to avoid when designing an </a:t>
            </a:r>
            <a:r>
              <a:rPr lang="en-US" baseline="0" dirty="0" smtClean="0"/>
              <a:t>add-in.</a:t>
            </a:r>
            <a:endParaRPr lang="en-US" baseline="0" dirty="0" smtClean="0"/>
          </a:p>
          <a:p>
            <a:endParaRPr lang="en-US" baseline="0" dirty="0" smtClean="0"/>
          </a:p>
          <a:p>
            <a:r>
              <a:rPr lang="en-US" dirty="0" smtClean="0"/>
              <a:t>Do provide hyperlinks within an to open Web pages</a:t>
            </a:r>
            <a:r>
              <a:rPr lang="en-US" baseline="0" dirty="0" smtClean="0"/>
              <a:t> </a:t>
            </a:r>
            <a:r>
              <a:rPr lang="en-US" dirty="0" smtClean="0"/>
              <a:t>in a new browser window.</a:t>
            </a:r>
            <a:r>
              <a:rPr lang="en-US" baseline="0" dirty="0" smtClean="0"/>
              <a:t> This makes it easier to d</a:t>
            </a:r>
            <a:r>
              <a:rPr lang="en-US" dirty="0" smtClean="0"/>
              <a:t>esign an app that fits cleanly on a single host page. Within the host page</a:t>
            </a:r>
            <a:r>
              <a:rPr lang="en-US" baseline="0" dirty="0" smtClean="0"/>
              <a:t> you can also use </a:t>
            </a:r>
            <a:r>
              <a:rPr lang="en-US" dirty="0" smtClean="0"/>
              <a:t>an </a:t>
            </a:r>
            <a:r>
              <a:rPr lang="en-US" dirty="0" err="1" smtClean="0"/>
              <a:t>iFrame</a:t>
            </a:r>
            <a:r>
              <a:rPr lang="en-US" dirty="0" smtClean="0"/>
              <a:t> to host content and provide a navigation bar if needed to change the contents</a:t>
            </a:r>
            <a:r>
              <a:rPr lang="en-US" baseline="0" dirty="0" smtClean="0"/>
              <a:t> of the </a:t>
            </a:r>
            <a:r>
              <a:rPr lang="en-US" baseline="0" dirty="0" err="1" smtClean="0"/>
              <a:t>iFrane</a:t>
            </a:r>
            <a:r>
              <a:rPr lang="en-US" baseline="0" dirty="0" smtClean="0"/>
              <a:t> using JavaScript. Also consider how your </a:t>
            </a:r>
            <a:r>
              <a:rPr lang="en-US" baseline="0" dirty="0" smtClean="0"/>
              <a:t>add-in will </a:t>
            </a:r>
            <a:r>
              <a:rPr lang="en-US" baseline="0" dirty="0" smtClean="0"/>
              <a:t>provide informational messages to the user. Typically this is done by adding a HTML element such as a div to the host page and dynamically writing text inside using JavaScript.</a:t>
            </a:r>
            <a:endParaRPr lang="en-US" dirty="0" smtClean="0"/>
          </a:p>
          <a:p>
            <a:endParaRPr lang="en-US" dirty="0" smtClean="0"/>
          </a:p>
          <a:p>
            <a:r>
              <a:rPr lang="en-US" dirty="0" smtClean="0"/>
              <a:t>Here is a list of design issues to avoid. When creating hyperlinks, do not use &lt;a&gt; tags without</a:t>
            </a:r>
            <a:r>
              <a:rPr lang="en-US" baseline="0" dirty="0" smtClean="0"/>
              <a:t> a target attribute to open the link in a new window browser. You will find that such links are blocked by the Office UI if they attempt to take the user to a different domain. Also avoid links which navigate the user to pages which do not allow them to return to the start page as there is nothing similar to the back button inside the browser. Also, avoid interaction with the user using the poor man's technique of using the JavaScript alert function which has more restrictions inside an </a:t>
            </a:r>
            <a:r>
              <a:rPr lang="en-US" baseline="0" dirty="0" smtClean="0"/>
              <a:t>add-in than </a:t>
            </a:r>
            <a:r>
              <a:rPr lang="en-US" baseline="0" dirty="0" smtClean="0"/>
              <a:t>it does when used inside a  browser.</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84938-3506-4DA6-B670-23FF647A9E8B}"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325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an </a:t>
            </a:r>
            <a:r>
              <a:rPr lang="en-US" baseline="0" dirty="0" smtClean="0"/>
              <a:t>add-in to </a:t>
            </a:r>
            <a:r>
              <a:rPr lang="en-US" baseline="0" dirty="0" smtClean="0"/>
              <a:t>provide custom menus to the user, you should understand that you have </a:t>
            </a:r>
            <a:r>
              <a:rPr lang="en-US" dirty="0" smtClean="0"/>
              <a:t>control only</a:t>
            </a:r>
            <a:r>
              <a:rPr lang="en-US" baseline="0" dirty="0" smtClean="0"/>
              <a:t> of the users interface </a:t>
            </a:r>
            <a:r>
              <a:rPr lang="en-US" dirty="0" smtClean="0"/>
              <a:t>inside the </a:t>
            </a:r>
            <a:r>
              <a:rPr lang="en-US" dirty="0" smtClean="0"/>
              <a:t>add-in but </a:t>
            </a:r>
            <a:r>
              <a:rPr lang="en-US" dirty="0" smtClean="0"/>
              <a:t>not any UI elements outside. You can override the </a:t>
            </a:r>
            <a:r>
              <a:rPr lang="en-US" dirty="0" smtClean="0"/>
              <a:t>add-in context </a:t>
            </a:r>
            <a:r>
              <a:rPr lang="en-US" dirty="0" smtClean="0"/>
              <a:t>menu that appears</a:t>
            </a:r>
            <a:r>
              <a:rPr lang="en-US" baseline="0" dirty="0" smtClean="0"/>
              <a:t> at the upper right-hand corner of an </a:t>
            </a:r>
            <a:r>
              <a:rPr lang="en-US" baseline="0" dirty="0" smtClean="0"/>
              <a:t>add-in. </a:t>
            </a:r>
            <a:r>
              <a:rPr lang="en-US" dirty="0" smtClean="0"/>
              <a:t>However, when creating an </a:t>
            </a:r>
            <a:r>
              <a:rPr lang="en-US" dirty="0" smtClean="0"/>
              <a:t>add-in you </a:t>
            </a:r>
            <a:r>
              <a:rPr lang="en-US" dirty="0" smtClean="0"/>
              <a:t>have no control over</a:t>
            </a:r>
            <a:r>
              <a:rPr lang="en-US" baseline="0" dirty="0" smtClean="0"/>
              <a:t> </a:t>
            </a:r>
            <a:r>
              <a:rPr lang="en-US" dirty="0" smtClean="0"/>
              <a:t>customizing any other menus within Office </a:t>
            </a:r>
            <a:r>
              <a:rPr lang="en-US" dirty="0" smtClean="0"/>
              <a:t>add-ins. </a:t>
            </a:r>
            <a:endParaRPr lang="en-US" dirty="0" smtClean="0"/>
          </a:p>
          <a:p>
            <a:endParaRPr lang="en-US" dirty="0" smtClean="0"/>
          </a:p>
          <a:p>
            <a:r>
              <a:rPr lang="en-US" dirty="0" smtClean="0"/>
              <a:t>Also remember that you have the ability to save custom properties as name values pairs using the settings API.</a:t>
            </a:r>
            <a:r>
              <a:rPr lang="en-US" baseline="0" dirty="0" smtClean="0"/>
              <a:t> These names value pairs are saved within the current document with task pane </a:t>
            </a:r>
            <a:r>
              <a:rPr lang="en-US" baseline="0" dirty="0" smtClean="0"/>
              <a:t>add-ins and </a:t>
            </a:r>
            <a:r>
              <a:rPr lang="en-US" baseline="0" dirty="0" smtClean="0"/>
              <a:t>with content </a:t>
            </a:r>
            <a:r>
              <a:rPr lang="en-US" baseline="0" dirty="0" smtClean="0"/>
              <a:t>add-ins. </a:t>
            </a:r>
            <a:r>
              <a:rPr lang="en-US" dirty="0" smtClean="0"/>
              <a:t>With mail </a:t>
            </a:r>
            <a:r>
              <a:rPr lang="en-US" dirty="0" smtClean="0"/>
              <a:t>add-ins these </a:t>
            </a:r>
            <a:r>
              <a:rPr lang="en-US" dirty="0" smtClean="0"/>
              <a:t>property values are saved within Exchange along with the</a:t>
            </a:r>
            <a:r>
              <a:rPr lang="en-US" baseline="0" dirty="0" smtClean="0"/>
              <a:t> host message or appointment.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5E1850F-7595-48D2-899E-D3C1304F8E2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5180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is the language that is used to add executable code and behavior to </a:t>
            </a:r>
            <a:r>
              <a:rPr lang="en-US" baseline="0" dirty="0" smtClean="0"/>
              <a:t>an Office Add-in. </a:t>
            </a:r>
            <a:r>
              <a:rPr lang="en-US" baseline="0" dirty="0" smtClean="0"/>
              <a:t>The JavaScript you write for an </a:t>
            </a:r>
            <a:r>
              <a:rPr lang="en-US" baseline="0" dirty="0" smtClean="0"/>
              <a:t>add-in will </a:t>
            </a:r>
            <a:r>
              <a:rPr lang="en-US" baseline="0" dirty="0" smtClean="0"/>
              <a:t>typically take advantage of the various JavaScript APIs supplied for Office.js and other JavaScript library files for specific Office applications such as Word, Excel and Outlook. In addition to the Office JavaScript APIs, the JavaScript code you write for an </a:t>
            </a:r>
            <a:r>
              <a:rPr lang="en-US" baseline="0" dirty="0" smtClean="0"/>
              <a:t>Office Add-in can </a:t>
            </a:r>
            <a:r>
              <a:rPr lang="en-US" baseline="0" dirty="0" smtClean="0"/>
              <a:t>also take advantage of the ASP.NET AJAX library as well as jQuery.</a:t>
            </a:r>
          </a:p>
          <a:p>
            <a:endParaRPr lang="en-US" baseline="0" dirty="0" smtClean="0"/>
          </a:p>
          <a:p>
            <a:r>
              <a:rPr lang="en-US" baseline="0" dirty="0" smtClean="0"/>
              <a:t>The Office JavaScript API provide a top-level named Office which provides an initialize function. By overriding this function as shown in the code above, you can write code that will automatically execute as the end of the initialization process when an </a:t>
            </a:r>
            <a:r>
              <a:rPr lang="en-US" baseline="0" dirty="0" smtClean="0"/>
              <a:t>add-in is </a:t>
            </a:r>
            <a:r>
              <a:rPr lang="en-US" baseline="0" dirty="0" smtClean="0"/>
              <a:t>started. A common approach is to register a </a:t>
            </a:r>
            <a:r>
              <a:rPr lang="en-US" baseline="0" dirty="0" err="1" smtClean="0"/>
              <a:t>jQuery</a:t>
            </a:r>
            <a:r>
              <a:rPr lang="en-US" baseline="0" dirty="0" smtClean="0"/>
              <a:t> document ready event handler inside this function.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20</a:t>
            </a:fld>
            <a:endParaRPr lang="en-US"/>
          </a:p>
        </p:txBody>
      </p:sp>
    </p:spTree>
    <p:extLst>
      <p:ext uri="{BB962C8B-B14F-4D97-AF65-F5344CB8AC3E}">
        <p14:creationId xmlns:p14="http://schemas.microsoft.com/office/powerpoint/2010/main" val="278682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press the {F5} with a Visual Studio </a:t>
            </a:r>
            <a:r>
              <a:rPr lang="en-US" dirty="0" smtClean="0"/>
              <a:t>project </a:t>
            </a:r>
            <a:r>
              <a:rPr lang="en-US" dirty="0" smtClean="0"/>
              <a:t>for an task</a:t>
            </a:r>
            <a:r>
              <a:rPr lang="en-US" baseline="0" dirty="0" smtClean="0"/>
              <a:t> p</a:t>
            </a:r>
            <a:r>
              <a:rPr lang="en-US" dirty="0" smtClean="0"/>
              <a:t>ane </a:t>
            </a:r>
            <a:r>
              <a:rPr lang="en-US" dirty="0" smtClean="0"/>
              <a:t>add-in or </a:t>
            </a:r>
            <a:r>
              <a:rPr lang="en-US" dirty="0" smtClean="0"/>
              <a:t>a content </a:t>
            </a:r>
            <a:r>
              <a:rPr lang="en-US" dirty="0" smtClean="0"/>
              <a:t>add-in,</a:t>
            </a:r>
            <a:r>
              <a:rPr lang="en-US" baseline="0" dirty="0" smtClean="0"/>
              <a:t> </a:t>
            </a:r>
            <a:r>
              <a:rPr lang="en-US" baseline="0" dirty="0" smtClean="0"/>
              <a:t>Visual Studio automatically adds a registry entry to allow Office applications such as Word and Excel to discover the </a:t>
            </a:r>
            <a:r>
              <a:rPr lang="en-US" baseline="0" dirty="0" smtClean="0"/>
              <a:t>add-in which </a:t>
            </a:r>
            <a:r>
              <a:rPr lang="en-US" baseline="0" dirty="0" smtClean="0"/>
              <a:t>makes it possible to add it to a document.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21</a:t>
            </a:fld>
            <a:endParaRPr lang="en-US"/>
          </a:p>
        </p:txBody>
      </p:sp>
    </p:spTree>
    <p:extLst>
      <p:ext uri="{BB962C8B-B14F-4D97-AF65-F5344CB8AC3E}">
        <p14:creationId xmlns:p14="http://schemas.microsoft.com/office/powerpoint/2010/main" val="153858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a:t>
            </a:r>
            <a:r>
              <a:rPr lang="en-US" dirty="0" smtClean="0"/>
              <a:t>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38853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548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8/4/15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0771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 content controls, you must enable and show the Word Developer tab. Then you can add one or more Rich</a:t>
            </a:r>
            <a:r>
              <a:rPr lang="en-US" baseline="0" dirty="0" smtClean="0"/>
              <a:t> Text content controls to a Word document for binding. Also note that you must assign each content control with a unique Title property because that is the ID you will use to bind to the content control.</a:t>
            </a:r>
            <a:endParaRPr lang="en-US" dirty="0"/>
          </a:p>
        </p:txBody>
      </p:sp>
      <p:sp>
        <p:nvSpPr>
          <p:cNvPr id="4" name="Date Placeholder 3"/>
          <p:cNvSpPr>
            <a:spLocks noGrp="1"/>
          </p:cNvSpPr>
          <p:nvPr>
            <p:ph type="dt" idx="10"/>
          </p:nvPr>
        </p:nvSpPr>
        <p:spPr/>
        <p:txBody>
          <a:bodyPr/>
          <a:lstStyle/>
          <a:p>
            <a:fld id="{EAAF7A1D-E478-4D65-ACC8-4A753A4B48E4}"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2397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3077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7603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966">
              <a:lnSpc>
                <a:spcPts val="2166"/>
              </a:lnSpc>
              <a:spcAft>
                <a:spcPts val="500"/>
              </a:spcAft>
              <a:defRPr/>
            </a:pPr>
            <a:r>
              <a:rPr lang="da-DK" sz="1000" dirty="0" smtClean="0">
                <a:solidFill>
                  <a:srgbClr val="EE7816"/>
                </a:solidFill>
                <a:cs typeface="Segoe UI" pitchFamily="-65" charset="-52"/>
              </a:rPr>
              <a:t>Microsoft Word intorduced</a:t>
            </a:r>
            <a:r>
              <a:rPr lang="da-DK" sz="1000" baseline="0" dirty="0" smtClean="0">
                <a:solidFill>
                  <a:srgbClr val="EE7816"/>
                </a:solidFill>
                <a:cs typeface="Segoe UI" pitchFamily="-65" charset="-52"/>
              </a:rPr>
              <a:t> </a:t>
            </a:r>
            <a:r>
              <a:rPr lang="da-DK" sz="1000" dirty="0" smtClean="0">
                <a:solidFill>
                  <a:srgbClr val="EE7816"/>
                </a:solidFill>
                <a:cs typeface="Segoe UI" pitchFamily="-65" charset="-52"/>
              </a:rPr>
              <a:t>Content Controls in </a:t>
            </a:r>
            <a:r>
              <a:rPr lang="en-US" sz="900" dirty="0" smtClean="0">
                <a:solidFill>
                  <a:srgbClr val="595959"/>
                </a:solidFill>
              </a:rPr>
              <a:t>Office 2007. Content controls act as containers and user input controls</a:t>
            </a:r>
            <a:r>
              <a:rPr lang="en-US" sz="900" baseline="0" dirty="0" smtClean="0">
                <a:solidFill>
                  <a:srgbClr val="595959"/>
                </a:solidFill>
              </a:rPr>
              <a:t> </a:t>
            </a:r>
            <a:r>
              <a:rPr lang="en-US" sz="900" dirty="0" smtClean="0">
                <a:solidFill>
                  <a:srgbClr val="595959"/>
                </a:solidFill>
              </a:rPr>
              <a:t>for specific kinds of content. A valuable</a:t>
            </a:r>
            <a:r>
              <a:rPr lang="en-US" sz="900" baseline="0" dirty="0" smtClean="0">
                <a:solidFill>
                  <a:srgbClr val="595959"/>
                </a:solidFill>
              </a:rPr>
              <a:t> role of c</a:t>
            </a:r>
            <a:r>
              <a:rPr lang="en-US" sz="900" dirty="0" smtClean="0">
                <a:solidFill>
                  <a:srgbClr val="595959"/>
                </a:solidFill>
              </a:rPr>
              <a:t>ontent controls is that they can be mapped to nodes within a custom XML part which is an XML document with custom content which is embedded within a Office document such as a DOCX file.. </a:t>
            </a:r>
          </a:p>
          <a:p>
            <a:endParaRPr lang="en-US" dirty="0" smtClean="0"/>
          </a:p>
          <a:p>
            <a:pPr indent="-3966">
              <a:lnSpc>
                <a:spcPts val="2166"/>
              </a:lnSpc>
              <a:spcAft>
                <a:spcPts val="500"/>
              </a:spcAft>
              <a:defRPr/>
            </a:pPr>
            <a:r>
              <a:rPr lang="da-DK" sz="1000" dirty="0" smtClean="0">
                <a:solidFill>
                  <a:srgbClr val="EE7816"/>
                </a:solidFill>
                <a:cs typeface="Segoe UI" pitchFamily="-65" charset="-52"/>
              </a:rPr>
              <a:t>With Office 2013, there is a new content control for repeating sections. </a:t>
            </a:r>
            <a:r>
              <a:rPr lang="en-US" sz="900" dirty="0" smtClean="0">
                <a:solidFill>
                  <a:srgbClr val="595959"/>
                </a:solidFill>
              </a:rPr>
              <a:t>A Repeating Section content control provides the capability to bind to a collection of nodes which typically represent the many side on a one-to-many relationship as in the case where a single time summary document has many time activity entries. </a:t>
            </a:r>
          </a:p>
          <a:p>
            <a:endParaRPr lang="en-US" dirty="0"/>
          </a:p>
        </p:txBody>
      </p:sp>
    </p:spTree>
    <p:extLst>
      <p:ext uri="{BB962C8B-B14F-4D97-AF65-F5344CB8AC3E}">
        <p14:creationId xmlns:p14="http://schemas.microsoft.com/office/powerpoint/2010/main" val="3009876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t>
            </a:r>
            <a:r>
              <a:rPr lang="en-US" dirty="0" smtClean="0"/>
              <a:t>add-in, </a:t>
            </a:r>
            <a:r>
              <a:rPr lang="en-US" dirty="0" smtClean="0"/>
              <a:t>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t>
            </a:r>
            <a:r>
              <a:rPr lang="en-US" dirty="0" smtClean="0"/>
              <a:t>Add-ins must </a:t>
            </a:r>
            <a:r>
              <a:rPr lang="en-US" dirty="0" smtClean="0"/>
              <a:t>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All actions that target a Word document start by using the client request context returned by the </a:t>
            </a:r>
            <a:r>
              <a:rPr lang="en-US" sz="900" b="0" i="0" kern="1200" dirty="0" err="1" smtClean="0">
                <a:solidFill>
                  <a:schemeClr val="tx1"/>
                </a:solidFill>
                <a:effectLst/>
                <a:latin typeface="Segoe UI Light" pitchFamily="34" charset="0"/>
                <a:ea typeface="+mn-ea"/>
                <a:cs typeface="+mn-cs"/>
              </a:rPr>
              <a:t>Word.RequestContext</a:t>
            </a:r>
            <a:r>
              <a:rPr lang="en-US" sz="900" b="0" i="0" kern="1200" dirty="0" smtClean="0">
                <a:solidFill>
                  <a:schemeClr val="tx1"/>
                </a:solidFill>
                <a:effectLst/>
                <a:latin typeface="Segoe UI Light" pitchFamily="34" charset="0"/>
                <a:ea typeface="+mn-ea"/>
                <a:cs typeface="+mn-cs"/>
              </a:rPr>
              <a:t> method. The client request context serves two major roles: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Contains the queue of commands that will be performed on the contents of a Word document.</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Provide the bridge between the Office add-in and the Word application since they run in two different processes. The JavaScript runs in the user's browser within the task pane. Word runs in a different process, and in the case of Word Online, on a remote server cluster.</a:t>
            </a:r>
          </a:p>
        </p:txBody>
      </p:sp>
      <p:sp>
        <p:nvSpPr>
          <p:cNvPr id="4" name="Date Placeholder 3"/>
          <p:cNvSpPr>
            <a:spLocks noGrp="1"/>
          </p:cNvSpPr>
          <p:nvPr>
            <p:ph type="dt" idx="10"/>
          </p:nvPr>
        </p:nvSpPr>
        <p:spPr/>
        <p:txBody>
          <a:bodyPr/>
          <a:lstStyle/>
          <a:p>
            <a:fld id="{D51B1278-D92B-4AF3-A9C1-71DD298190CE}" type="datetimeFigureOut">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153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Word JavaScript objects created in the add-ins are local proxy objects. Invoking methods and setting properties queues the set of commands in JavaScript, but does not submit them until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is called.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submits the request queue to Word and returns a promise object, which can be used for chaining further commands.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runs each command in the order in which they were added to the queue. A best practice is to group related commands into a single </a:t>
            </a:r>
            <a:r>
              <a:rPr lang="en-US" sz="900" b="0" i="0" kern="1200" dirty="0" err="1" smtClean="0">
                <a:solidFill>
                  <a:schemeClr val="tx1"/>
                </a:solidFill>
                <a:effectLst/>
                <a:latin typeface="Segoe UI Light" pitchFamily="34" charset="0"/>
                <a:ea typeface="+mn-ea"/>
                <a:cs typeface="+mn-cs"/>
              </a:rPr>
              <a:t>executeAsync</a:t>
            </a:r>
            <a:r>
              <a:rPr lang="en-US" sz="900" b="0" i="0" kern="1200" dirty="0" smtClean="0">
                <a:solidFill>
                  <a:schemeClr val="tx1"/>
                </a:solidFill>
                <a:effectLst/>
                <a:latin typeface="Segoe UI Light" pitchFamily="34" charset="0"/>
                <a:ea typeface="+mn-ea"/>
                <a:cs typeface="+mn-cs"/>
              </a:rPr>
              <a:t> call.</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The load method specifies which collections, objects, and properties will be loaded into the object model. You use the client request context to specify the load options and the object to load. There are two options for using the load method.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9506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You use the select option to load properties that are primitive types. You can use either a string or an object literal to specify which properties to load. For example, if you are going to make simple load statement, you don't need to create an object literal to specify the property. </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use the expand option to load properties that are in nested Word API objects and collections. Using the range object from the previous examples, we can load the </a:t>
            </a:r>
            <a:r>
              <a:rPr lang="en-US" sz="900" b="0" i="0" kern="1200" dirty="0" err="1" smtClean="0">
                <a:solidFill>
                  <a:schemeClr val="tx1"/>
                </a:solidFill>
                <a:effectLst/>
                <a:latin typeface="Segoe UI Light" pitchFamily="34" charset="0"/>
                <a:ea typeface="+mn-ea"/>
                <a:cs typeface="+mn-cs"/>
              </a:rPr>
              <a:t>paragraphCollection</a:t>
            </a:r>
            <a:r>
              <a:rPr lang="en-US" sz="900" b="0" i="0" kern="1200" dirty="0" smtClean="0">
                <a:solidFill>
                  <a:schemeClr val="tx1"/>
                </a:solidFill>
                <a:effectLst/>
                <a:latin typeface="Segoe UI Light" pitchFamily="34" charset="0"/>
                <a:ea typeface="+mn-ea"/>
                <a:cs typeface="+mn-cs"/>
              </a:rPr>
              <a:t> and the font object for the range by specifying the objects in the expand option. We identify which properties are returned in the select statement.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60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8/4/15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8/4/15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begin to design an app, you must pick one of the</a:t>
            </a:r>
            <a:r>
              <a:rPr lang="en-US" baseline="0" dirty="0" smtClean="0"/>
              <a:t> </a:t>
            </a:r>
            <a:r>
              <a:rPr lang="en-US" dirty="0" smtClean="0"/>
              <a:t>three different shapes. You can create a document-based app as either a Task Pane App or a Content App. Alternatively, you can create a Mail App that targets Outlook and Outlook OWA.</a:t>
            </a:r>
            <a:endParaRPr lang="en-US" dirty="0"/>
          </a:p>
        </p:txBody>
      </p:sp>
    </p:spTree>
    <p:extLst>
      <p:ext uri="{BB962C8B-B14F-4D97-AF65-F5344CB8AC3E}">
        <p14:creationId xmlns:p14="http://schemas.microsoft.com/office/powerpoint/2010/main" val="58821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t>
            </a:r>
            <a:r>
              <a:rPr lang="en-US" baseline="0" dirty="0" smtClean="0"/>
              <a:t>add-ins and </a:t>
            </a:r>
            <a:r>
              <a:rPr lang="en-US" baseline="0" dirty="0" smtClean="0"/>
              <a:t>insert them. In Word and Excel, this support is included </a:t>
            </a:r>
            <a:r>
              <a:rPr lang="en-US" dirty="0" smtClean="0"/>
              <a:t>in the Ribbon inside the Insert Tab</a:t>
            </a:r>
            <a:r>
              <a:rPr lang="en-US" dirty="0" smtClean="0"/>
              <a:t>.</a:t>
            </a:r>
            <a:endParaRPr lang="en-US" baseline="0" dirty="0" smtClean="0"/>
          </a:p>
          <a:p>
            <a:pPr lvl="0"/>
            <a:endParaRPr lang="en-US" baseline="0" dirty="0" smtClean="0"/>
          </a:p>
          <a:p>
            <a:pPr lvl="0"/>
            <a:r>
              <a:rPr lang="en-US" baseline="0" dirty="0" smtClean="0"/>
              <a:t>When you drop down the Apps menu from the ribbon, you can see recently selected </a:t>
            </a:r>
            <a:r>
              <a:rPr lang="en-US" baseline="0" dirty="0" smtClean="0"/>
              <a:t>add-ins. </a:t>
            </a:r>
            <a:r>
              <a:rPr lang="en-US" baseline="0" dirty="0" smtClean="0"/>
              <a:t>If you click "Select All", you will be prompted with a dialog that allows you to look in various app directories. Once you find an </a:t>
            </a:r>
            <a:r>
              <a:rPr lang="en-US" baseline="0" dirty="0" smtClean="0"/>
              <a:t>add-in you </a:t>
            </a:r>
            <a:r>
              <a:rPr lang="en-US" baseline="0" dirty="0" smtClean="0"/>
              <a:t>want to use, you can click the Start button to insert the app into the current document and start it up. After this, you can save the current document which will then include the </a:t>
            </a:r>
            <a:r>
              <a:rPr lang="en-US" baseline="0" dirty="0" smtClean="0"/>
              <a:t>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reason to create a task pane </a:t>
            </a:r>
            <a:r>
              <a:rPr lang="en-US" dirty="0" smtClean="0"/>
              <a:t>add-in is </a:t>
            </a:r>
            <a:r>
              <a:rPr lang="en-US" dirty="0" smtClean="0"/>
              <a:t>that it provides Office users with a familiar user experience. For example Microsoft Word and Microsoft Excel have exposed many of its internal</a:t>
            </a:r>
            <a:r>
              <a:rPr lang="en-US" baseline="0" dirty="0" smtClean="0"/>
              <a:t> features using task panes so task pane </a:t>
            </a:r>
            <a:r>
              <a:rPr lang="en-US" baseline="0" dirty="0" smtClean="0"/>
              <a:t>add-ins provides </a:t>
            </a:r>
            <a:r>
              <a:rPr lang="en-US" baseline="0" dirty="0" smtClean="0"/>
              <a:t>a </a:t>
            </a:r>
            <a:r>
              <a:rPr lang="en-US" dirty="0" smtClean="0"/>
              <a:t>familiar Office UI paradigm.</a:t>
            </a:r>
          </a:p>
          <a:p>
            <a:pPr lvl="1"/>
            <a:endParaRPr lang="en-US" dirty="0" smtClean="0"/>
          </a:p>
          <a:p>
            <a:r>
              <a:rPr lang="en-US" dirty="0" smtClean="0"/>
              <a:t>Task pane </a:t>
            </a:r>
            <a:r>
              <a:rPr lang="en-US" dirty="0" smtClean="0"/>
              <a:t>add-ins are </a:t>
            </a:r>
            <a:r>
              <a:rPr lang="en-US" dirty="0" smtClean="0"/>
              <a:t>ideal for providing users with reference information. For example, a task pane </a:t>
            </a:r>
            <a:r>
              <a:rPr lang="en-US" dirty="0" smtClean="0"/>
              <a:t>add-in can </a:t>
            </a:r>
            <a:r>
              <a:rPr lang="en-US" dirty="0" smtClean="0"/>
              <a:t>perform Internet searches or lockups and provide reference information that can be inserted back into the current</a:t>
            </a:r>
            <a:r>
              <a:rPr lang="en-US" baseline="0" dirty="0" smtClean="0"/>
              <a:t> </a:t>
            </a:r>
            <a:r>
              <a:rPr lang="en-US" dirty="0" smtClean="0"/>
              <a:t>document.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slide contains a </a:t>
            </a:r>
            <a:r>
              <a:rPr lang="en-US" baseline="0" dirty="0" smtClean="0"/>
              <a:t>screenshot showing the </a:t>
            </a:r>
            <a:r>
              <a:rPr lang="en-US" baseline="0" dirty="0" smtClean="0"/>
              <a:t>add-in after </a:t>
            </a:r>
            <a:r>
              <a:rPr lang="en-US" baseline="0" dirty="0" smtClean="0"/>
              <a:t>it has been inserted in a document. In Microsoft Word 2013. Different </a:t>
            </a:r>
            <a:r>
              <a:rPr lang="en-US" baseline="0" dirty="0" smtClean="0"/>
              <a:t>add-ins provide </a:t>
            </a:r>
            <a:r>
              <a:rPr lang="en-US" baseline="0" dirty="0" smtClean="0"/>
              <a:t>different user experiences. This </a:t>
            </a:r>
            <a:r>
              <a:rPr lang="en-US" baseline="0" dirty="0" smtClean="0"/>
              <a:t>add-in which </a:t>
            </a:r>
            <a:r>
              <a:rPr lang="en-US" baseline="0" dirty="0" smtClean="0"/>
              <a:t>is available for free on the Office Store allows the  user to leverage the </a:t>
            </a:r>
            <a:r>
              <a:rPr lang="en-US" baseline="0" dirty="0" err="1" smtClean="0"/>
              <a:t>Marriam</a:t>
            </a:r>
            <a:r>
              <a:rPr lang="en-US" baseline="0" dirty="0" smtClean="0"/>
              <a:t>-Webster online dictionary lookup service to look up words and terms right from within Microsoft Word.</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0542AC-2E5E-4BC8-BBEE-E2E42C12BB55}" type="datetime1">
              <a:rPr lang="en-US" smtClean="0"/>
              <a:t>8/4/15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391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t>
            </a:r>
            <a:r>
              <a:rPr lang="en-US" baseline="0" dirty="0" smtClean="0"/>
              <a:t>Office Add-in using </a:t>
            </a:r>
            <a:r>
              <a:rPr lang="en-US" baseline="0" dirty="0" smtClean="0"/>
              <a:t>Visual </a:t>
            </a:r>
            <a:r>
              <a:rPr lang="en-US" baseline="0" dirty="0" smtClean="0"/>
              <a:t>Studio. </a:t>
            </a:r>
            <a:r>
              <a:rPr lang="en-US" baseline="0" dirty="0" smtClean="0"/>
              <a:t>First, you will create a new project using one of the </a:t>
            </a:r>
            <a:r>
              <a:rPr lang="en-US" baseline="0" dirty="0" smtClean="0"/>
              <a:t>project </a:t>
            </a:r>
            <a:r>
              <a:rPr lang="en-US" baseline="0" dirty="0" smtClean="0"/>
              <a:t>templates in Visual </a:t>
            </a:r>
            <a:r>
              <a:rPr lang="en-US" baseline="0" dirty="0" smtClean="0"/>
              <a:t>Studio. </a:t>
            </a:r>
            <a:r>
              <a:rPr lang="en-US" baseline="0" dirty="0" smtClean="0"/>
              <a:t>Next, you will create the user interface for the app using HTML5 and CSS. After that, you add behavior to the </a:t>
            </a:r>
            <a:r>
              <a:rPr lang="en-US" baseline="0" dirty="0" smtClean="0"/>
              <a:t>add-in by </a:t>
            </a:r>
            <a:r>
              <a:rPr lang="en-US" baseline="0" dirty="0" smtClean="0"/>
              <a:t>writing JavaScript. Finally, you will update the XML file which serves as the </a:t>
            </a:r>
            <a:r>
              <a:rPr lang="en-US" baseline="0" dirty="0" smtClean="0"/>
              <a:t>add-in manifest</a:t>
            </a:r>
            <a:r>
              <a:rPr lang="en-US" baseline="0" dirty="0" smtClean="0"/>
              <a:t>. After that, you can press the {F5} key to test and debug your </a:t>
            </a:r>
            <a:r>
              <a:rPr lang="en-US" baseline="0" dirty="0" smtClean="0"/>
              <a:t>add-in.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81621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a:t>
            </a:r>
            <a:r>
              <a:rPr lang="en-US" dirty="0" smtClean="0"/>
              <a:t>project </a:t>
            </a:r>
            <a:r>
              <a:rPr lang="en-US" dirty="0" smtClean="0"/>
              <a:t>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352243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30" Type="http://schemas.openxmlformats.org/officeDocument/2006/relationships/slideLayout" Target="../slideLayouts/slideLayout67.xml"/><Relationship Id="rId31" Type="http://schemas.openxmlformats.org/officeDocument/2006/relationships/slideLayout" Target="../slideLayouts/slideLayout68.xml"/><Relationship Id="rId32" Type="http://schemas.openxmlformats.org/officeDocument/2006/relationships/slideLayout" Target="../slideLayouts/slideLayout69.xml"/><Relationship Id="rId9" Type="http://schemas.openxmlformats.org/officeDocument/2006/relationships/slideLayout" Target="../slideLayouts/slideLayout46.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3" Type="http://schemas.openxmlformats.org/officeDocument/2006/relationships/slideLayout" Target="../slideLayouts/slideLayout70.xml"/><Relationship Id="rId34" Type="http://schemas.openxmlformats.org/officeDocument/2006/relationships/slideLayout" Target="../slideLayouts/slideLayout71.xml"/><Relationship Id="rId35" Type="http://schemas.openxmlformats.org/officeDocument/2006/relationships/theme" Target="../theme/theme3.xml"/><Relationship Id="rId36"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3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sdn.microsoft.com/en-us/library/office/fp142185(v=office.1501401).aspx" TargetMode="Externa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tmp"/><Relationship Id="rId6" Type="http://schemas.openxmlformats.org/officeDocument/2006/relationships/image" Target="../media/image60.tmp"/><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4" Type="http://schemas.openxmlformats.org/officeDocument/2006/relationships/hyperlink" Target="https://msdn.microsoft.com/en-us/library/fp142185.aspx" TargetMode="External"/><Relationship Id="rId1" Type="http://schemas.openxmlformats.org/officeDocument/2006/relationships/slideLayout" Target="../slideLayouts/slideLayout6.xml"/><Relationship Id="rId2" Type="http://schemas.openxmlformats.org/officeDocument/2006/relationships/hyperlink" Target="https://msdn.microsoft.com/EN-US/library/office/jj554660.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ev.office.com/codesamples#?filters=office%20add-in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1" Type="http://schemas.openxmlformats.org/officeDocument/2006/relationships/slideLayout" Target="../slideLayouts/slideLayout18.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55.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7.png"/><Relationship Id="rId1" Type="http://schemas.openxmlformats.org/officeDocument/2006/relationships/slideLayout" Target="../slideLayouts/slideLayout25.xml"/><Relationship Id="rId2" Type="http://schemas.openxmlformats.org/officeDocument/2006/relationships/hyperlink" Target="https://www.yammer.com/itpronetwor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Task Pane </a:t>
            </a:r>
            <a:r>
              <a:rPr lang="en-US" dirty="0" smtClean="0"/>
              <a:t>Add-in User </a:t>
            </a:r>
            <a:r>
              <a:rPr lang="en-US" dirty="0"/>
              <a:t>Experience</a:t>
            </a:r>
            <a:br>
              <a:rPr lang="en-US" dirty="0"/>
            </a:br>
            <a:endParaRPr lang="en-US" dirty="0"/>
          </a:p>
        </p:txBody>
      </p:sp>
      <p:sp>
        <p:nvSpPr>
          <p:cNvPr id="3" name="Text Placeholder 2"/>
          <p:cNvSpPr>
            <a:spLocks noGrp="1"/>
          </p:cNvSpPr>
          <p:nvPr>
            <p:ph type="body" sz="quarter" idx="10"/>
          </p:nvPr>
        </p:nvSpPr>
        <p:spPr/>
        <p:txBody>
          <a:bodyPr/>
          <a:lstStyle/>
          <a:p>
            <a:r>
              <a:rPr lang="en-US" sz="3600" dirty="0"/>
              <a:t>Familiar User Experience</a:t>
            </a:r>
          </a:p>
          <a:p>
            <a:pPr lvl="1"/>
            <a:r>
              <a:rPr lang="en-US" dirty="0"/>
              <a:t>Leverages familiar </a:t>
            </a:r>
            <a:r>
              <a:rPr lang="en-US" dirty="0" smtClean="0"/>
              <a:t>Office </a:t>
            </a:r>
            <a:r>
              <a:rPr lang="en-US" dirty="0"/>
              <a:t>UI paradigm</a:t>
            </a:r>
          </a:p>
          <a:p>
            <a:r>
              <a:rPr lang="en-US" sz="3600" dirty="0" smtClean="0"/>
              <a:t>Reference </a:t>
            </a:r>
            <a:r>
              <a:rPr lang="en-US" sz="3600" dirty="0"/>
              <a:t>Information</a:t>
            </a:r>
          </a:p>
          <a:p>
            <a:pPr lvl="1"/>
            <a:r>
              <a:rPr lang="en-US" dirty="0"/>
              <a:t>Ideal for providing </a:t>
            </a:r>
            <a:r>
              <a:rPr lang="en-US" dirty="0" smtClean="0"/>
              <a:t>reference </a:t>
            </a:r>
            <a:r>
              <a:rPr lang="en-US" dirty="0"/>
              <a:t>information </a:t>
            </a:r>
            <a:r>
              <a:rPr lang="en-US" dirty="0" smtClean="0"/>
              <a:t>associated </a:t>
            </a:r>
            <a:r>
              <a:rPr lang="en-US" dirty="0"/>
              <a:t>with document.</a:t>
            </a:r>
          </a:p>
          <a:p>
            <a:endParaRPr lang="en-US" dirty="0"/>
          </a:p>
          <a:p>
            <a:endParaRPr lang="en-US" dirty="0"/>
          </a:p>
        </p:txBody>
      </p:sp>
      <p:pic>
        <p:nvPicPr>
          <p:cNvPr id="5" name="Picture 4"/>
          <p:cNvPicPr>
            <a:picLocks noChangeAspect="1"/>
          </p:cNvPicPr>
          <p:nvPr/>
        </p:nvPicPr>
        <p:blipFill>
          <a:blip r:embed="rId3"/>
          <a:stretch>
            <a:fillRect/>
          </a:stretch>
        </p:blipFill>
        <p:spPr>
          <a:xfrm>
            <a:off x="1786656" y="3491435"/>
            <a:ext cx="6454667" cy="3209371"/>
          </a:xfrm>
          <a:prstGeom prst="rect">
            <a:avLst/>
          </a:prstGeom>
          <a:solidFill>
            <a:schemeClr val="bg1">
              <a:lumMod val="50000"/>
            </a:schemeClr>
          </a:solidFill>
          <a:ln>
            <a:solidFill>
              <a:schemeClr val="bg1">
                <a:lumMod val="50000"/>
              </a:schemeClr>
            </a:solidFill>
          </a:ln>
        </p:spPr>
      </p:pic>
    </p:spTree>
    <p:extLst>
      <p:ext uri="{BB962C8B-B14F-4D97-AF65-F5344CB8AC3E}">
        <p14:creationId xmlns:p14="http://schemas.microsoft.com/office/powerpoint/2010/main" val="17911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Developing </a:t>
            </a:r>
            <a:r>
              <a:rPr lang="en-US" sz="8000" dirty="0" smtClean="0"/>
              <a:t>Word Add-ins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3216224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t>
            </a:r>
            <a:r>
              <a:rPr lang="en-US" dirty="0" smtClean="0"/>
              <a:t>Office Add-in</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t>
            </a:r>
            <a:r>
              <a:rPr lang="en-US" sz="1999" dirty="0" smtClean="0"/>
              <a:t>add-in shape </a:t>
            </a:r>
            <a:r>
              <a:rPr lang="en-US" sz="1999" dirty="0" smtClean="0"/>
              <a:t>and (2) which Office application are to be supported</a:t>
            </a:r>
            <a:endParaRPr lang="en-US" sz="1999" dirty="0"/>
          </a:p>
        </p:txBody>
      </p:sp>
      <p:grpSp>
        <p:nvGrpSpPr>
          <p:cNvPr id="10" name="Group 9"/>
          <p:cNvGrpSpPr/>
          <p:nvPr/>
        </p:nvGrpSpPr>
        <p:grpSpPr>
          <a:xfrm>
            <a:off x="151605" y="2672859"/>
            <a:ext cx="11884025" cy="4031033"/>
            <a:chOff x="-919140" y="2127021"/>
            <a:chExt cx="13107965" cy="4588597"/>
          </a:xfrm>
        </p:grpSpPr>
        <p:pic>
          <p:nvPicPr>
            <p:cNvPr id="6" name="Picture 5"/>
            <p:cNvPicPr>
              <a:picLocks noChangeAspect="1"/>
            </p:cNvPicPr>
            <p:nvPr/>
          </p:nvPicPr>
          <p:blipFill>
            <a:blip r:embed="rId3"/>
            <a:stretch>
              <a:fillRect/>
            </a:stretch>
          </p:blipFill>
          <p:spPr>
            <a:xfrm>
              <a:off x="-919140" y="2127021"/>
              <a:ext cx="4300073" cy="2971778"/>
            </a:xfrm>
            <a:prstGeom prst="rect">
              <a:avLst/>
            </a:prstGeom>
          </p:spPr>
        </p:pic>
        <p:pic>
          <p:nvPicPr>
            <p:cNvPr id="7" name="Picture 6"/>
            <p:cNvPicPr>
              <a:picLocks noChangeAspect="1"/>
            </p:cNvPicPr>
            <p:nvPr/>
          </p:nvPicPr>
          <p:blipFill>
            <a:blip r:embed="rId4"/>
            <a:stretch>
              <a:fillRect/>
            </a:stretch>
          </p:blipFill>
          <p:spPr>
            <a:xfrm>
              <a:off x="3528208" y="2824056"/>
              <a:ext cx="4256280" cy="3102138"/>
            </a:xfrm>
            <a:prstGeom prst="rect">
              <a:avLst/>
            </a:prstGeom>
          </p:spPr>
        </p:pic>
        <p:pic>
          <p:nvPicPr>
            <p:cNvPr id="8" name="Picture 7"/>
            <p:cNvPicPr>
              <a:picLocks noChangeAspect="1"/>
            </p:cNvPicPr>
            <p:nvPr/>
          </p:nvPicPr>
          <p:blipFill>
            <a:blip r:embed="rId5"/>
            <a:stretch>
              <a:fillRect/>
            </a:stretch>
          </p:blipFill>
          <p:spPr>
            <a:xfrm>
              <a:off x="7931763" y="3612910"/>
              <a:ext cx="4257062" cy="3102708"/>
            </a:xfrm>
            <a:prstGeom prst="rect">
              <a:avLst/>
            </a:prstGeom>
          </p:spPr>
        </p:pic>
      </p:grpSp>
    </p:spTree>
    <p:extLst>
      <p:ext uri="{BB962C8B-B14F-4D97-AF65-F5344CB8AC3E}">
        <p14:creationId xmlns:p14="http://schemas.microsoft.com/office/powerpoint/2010/main" val="15254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Add-in Project </a:t>
            </a:r>
            <a:r>
              <a:rPr lang="en-US" dirty="0" smtClean="0"/>
              <a:t>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Office Add-in solution </a:t>
            </a:r>
            <a:r>
              <a:rPr lang="en-US" sz="3200" dirty="0" smtClean="0"/>
              <a:t>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grpSp>
        <p:nvGrpSpPr>
          <p:cNvPr id="5" name="Group 4"/>
          <p:cNvGrpSpPr/>
          <p:nvPr/>
        </p:nvGrpSpPr>
        <p:grpSpPr>
          <a:xfrm>
            <a:off x="7937866" y="1322921"/>
            <a:ext cx="3644534" cy="4336995"/>
            <a:chOff x="1970820" y="1991428"/>
            <a:chExt cx="3888727" cy="4627585"/>
          </a:xfrm>
        </p:grpSpPr>
        <p:pic>
          <p:nvPicPr>
            <p:cNvPr id="6" name="Picture 5"/>
            <p:cNvPicPr>
              <a:picLocks noChangeAspect="1"/>
            </p:cNvPicPr>
            <p:nvPr/>
          </p:nvPicPr>
          <p:blipFill>
            <a:blip r:embed="rId3"/>
            <a:stretch>
              <a:fillRect/>
            </a:stretch>
          </p:blipFill>
          <p:spPr>
            <a:xfrm>
              <a:off x="1970820" y="1991428"/>
              <a:ext cx="3860820" cy="3942617"/>
            </a:xfrm>
            <a:prstGeom prst="rect">
              <a:avLst/>
            </a:prstGeom>
          </p:spPr>
        </p:pic>
        <p:pic>
          <p:nvPicPr>
            <p:cNvPr id="7" name="Picture 6"/>
            <p:cNvPicPr>
              <a:picLocks noChangeAspect="1"/>
            </p:cNvPicPr>
            <p:nvPr/>
          </p:nvPicPr>
          <p:blipFill>
            <a:blip r:embed="rId4"/>
            <a:stretch>
              <a:fillRect/>
            </a:stretch>
          </p:blipFill>
          <p:spPr>
            <a:xfrm>
              <a:off x="4430631" y="5107659"/>
              <a:ext cx="1428916" cy="1511354"/>
            </a:xfrm>
            <a:prstGeom prst="rect">
              <a:avLst/>
            </a:prstGeom>
            <a:ln w="19050">
              <a:solidFill>
                <a:schemeClr val="bg1">
                  <a:lumMod val="50000"/>
                </a:schemeClr>
              </a:solidFill>
            </a:ln>
          </p:spPr>
        </p:pic>
        <p:cxnSp>
          <p:nvCxnSpPr>
            <p:cNvPr id="8" name="Straight Arrow Connector 7"/>
            <p:cNvCxnSpPr/>
            <p:nvPr/>
          </p:nvCxnSpPr>
          <p:spPr>
            <a:xfrm flipV="1">
              <a:off x="2860432" y="5181600"/>
              <a:ext cx="1395045" cy="3901"/>
            </a:xfrm>
            <a:prstGeom prst="straightConnector1">
              <a:avLst/>
            </a:prstGeom>
            <a:ln w="28575">
              <a:solidFill>
                <a:srgbClr val="EB3C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6258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4" name="Picture 3"/>
          <p:cNvPicPr>
            <a:picLocks noChangeAspect="1"/>
          </p:cNvPicPr>
          <p:nvPr/>
        </p:nvPicPr>
        <p:blipFill>
          <a:blip r:embed="rId3"/>
          <a:stretch>
            <a:fillRect/>
          </a:stretch>
        </p:blipFill>
        <p:spPr>
          <a:xfrm>
            <a:off x="1086460" y="1125415"/>
            <a:ext cx="9534648" cy="5197525"/>
          </a:xfrm>
          <a:prstGeom prst="rect">
            <a:avLst/>
          </a:prstGeom>
          <a:ln>
            <a:solidFill>
              <a:schemeClr val="bg1">
                <a:lumMod val="50000"/>
              </a:schemeClr>
            </a:solidFill>
          </a:ln>
        </p:spPr>
      </p:pic>
    </p:spTree>
    <p:extLst>
      <p:ext uri="{BB962C8B-B14F-4D97-AF65-F5344CB8AC3E}">
        <p14:creationId xmlns:p14="http://schemas.microsoft.com/office/powerpoint/2010/main" val="350108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Manifest - XML View</a:t>
            </a:r>
            <a:endParaRPr lang="en-US" dirty="0"/>
          </a:p>
        </p:txBody>
      </p:sp>
      <p:pic>
        <p:nvPicPr>
          <p:cNvPr id="6" name="Picture 5"/>
          <p:cNvPicPr>
            <a:picLocks noChangeAspect="1"/>
          </p:cNvPicPr>
          <p:nvPr/>
        </p:nvPicPr>
        <p:blipFill>
          <a:blip r:embed="rId3"/>
          <a:stretch>
            <a:fillRect/>
          </a:stretch>
        </p:blipFill>
        <p:spPr>
          <a:xfrm>
            <a:off x="253316" y="1465384"/>
            <a:ext cx="1838369" cy="3035110"/>
          </a:xfrm>
          <a:prstGeom prst="rect">
            <a:avLst/>
          </a:prstGeom>
        </p:spPr>
      </p:pic>
      <p:pic>
        <p:nvPicPr>
          <p:cNvPr id="7" name="Picture 6"/>
          <p:cNvPicPr>
            <a:picLocks noChangeAspect="1"/>
          </p:cNvPicPr>
          <p:nvPr/>
        </p:nvPicPr>
        <p:blipFill>
          <a:blip r:embed="rId4"/>
          <a:stretch>
            <a:fillRect/>
          </a:stretch>
        </p:blipFill>
        <p:spPr>
          <a:xfrm>
            <a:off x="2577475" y="1465384"/>
            <a:ext cx="9334288" cy="5156227"/>
          </a:xfrm>
          <a:prstGeom prst="rect">
            <a:avLst/>
          </a:prstGeom>
          <a:ln>
            <a:solidFill>
              <a:schemeClr val="bg1">
                <a:lumMod val="50000"/>
              </a:schemeClr>
            </a:solidFill>
          </a:ln>
        </p:spPr>
      </p:pic>
      <p:cxnSp>
        <p:nvCxnSpPr>
          <p:cNvPr id="10" name="Straight Arrow Connector 9"/>
          <p:cNvCxnSpPr/>
          <p:nvPr/>
        </p:nvCxnSpPr>
        <p:spPr>
          <a:xfrm>
            <a:off x="1744069" y="2450123"/>
            <a:ext cx="833406" cy="468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520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the HTML for a Web Page</a:t>
            </a:r>
            <a:endParaRPr lang="en-US" dirty="0"/>
          </a:p>
        </p:txBody>
      </p:sp>
      <p:pic>
        <p:nvPicPr>
          <p:cNvPr id="2" name="Picture 1"/>
          <p:cNvPicPr>
            <a:picLocks noChangeAspect="1"/>
          </p:cNvPicPr>
          <p:nvPr/>
        </p:nvPicPr>
        <p:blipFill>
          <a:blip r:embed="rId3"/>
          <a:stretch>
            <a:fillRect/>
          </a:stretch>
        </p:blipFill>
        <p:spPr>
          <a:xfrm>
            <a:off x="1573334" y="1107831"/>
            <a:ext cx="8620125" cy="5486400"/>
          </a:xfrm>
          <a:prstGeom prst="rect">
            <a:avLst/>
          </a:prstGeom>
          <a:ln>
            <a:solidFill>
              <a:schemeClr val="bg1">
                <a:lumMod val="50000"/>
              </a:schemeClr>
            </a:solidFill>
          </a:ln>
        </p:spPr>
      </p:pic>
    </p:spTree>
    <p:extLst>
      <p:ext uri="{BB962C8B-B14F-4D97-AF65-F5344CB8AC3E}">
        <p14:creationId xmlns:p14="http://schemas.microsoft.com/office/powerpoint/2010/main" val="245385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Navigation and Links</a:t>
            </a:r>
            <a:endParaRPr lang="en-US" dirty="0"/>
          </a:p>
        </p:txBody>
      </p:sp>
      <p:sp>
        <p:nvSpPr>
          <p:cNvPr id="3" name="Content Placeholder 2"/>
          <p:cNvSpPr>
            <a:spLocks noGrp="1"/>
          </p:cNvSpPr>
          <p:nvPr>
            <p:ph type="body" sz="quarter" idx="10"/>
          </p:nvPr>
        </p:nvSpPr>
        <p:spPr/>
        <p:txBody>
          <a:bodyPr/>
          <a:lstStyle/>
          <a:p>
            <a:r>
              <a:rPr lang="en-US" dirty="0" smtClean="0"/>
              <a:t>DOs</a:t>
            </a:r>
          </a:p>
          <a:p>
            <a:pPr lvl="1"/>
            <a:r>
              <a:rPr lang="en-US" dirty="0" smtClean="0"/>
              <a:t>Provide hyperlinks to open in browser</a:t>
            </a:r>
          </a:p>
          <a:p>
            <a:pPr lvl="1"/>
            <a:r>
              <a:rPr lang="en-US" dirty="0" smtClean="0"/>
              <a:t>Design app to fit on one host page</a:t>
            </a:r>
          </a:p>
          <a:p>
            <a:pPr lvl="1"/>
            <a:r>
              <a:rPr lang="en-US" dirty="0" smtClean="0"/>
              <a:t>Use </a:t>
            </a:r>
            <a:r>
              <a:rPr lang="en-US" dirty="0" err="1" smtClean="0"/>
              <a:t>iFrame</a:t>
            </a:r>
            <a:r>
              <a:rPr lang="en-US" dirty="0" smtClean="0"/>
              <a:t> with navigation bar if absolutely necessary</a:t>
            </a:r>
          </a:p>
          <a:p>
            <a:pPr lvl="1"/>
            <a:r>
              <a:rPr lang="en-US" dirty="0" smtClean="0"/>
              <a:t>Consider ways to provide messages to users</a:t>
            </a:r>
          </a:p>
          <a:p>
            <a:endParaRPr lang="en-US" dirty="0" smtClean="0"/>
          </a:p>
          <a:p>
            <a:r>
              <a:rPr lang="en-US" dirty="0" smtClean="0"/>
              <a:t>DON’Ts</a:t>
            </a:r>
            <a:endParaRPr lang="en-US" dirty="0"/>
          </a:p>
          <a:p>
            <a:pPr lvl="1"/>
            <a:r>
              <a:rPr lang="en-US" dirty="0" smtClean="0"/>
              <a:t>Expect </a:t>
            </a:r>
            <a:r>
              <a:rPr lang="en-US" dirty="0"/>
              <a:t>hyperlinks to open in </a:t>
            </a:r>
            <a:r>
              <a:rPr lang="en-US" dirty="0" smtClean="0"/>
              <a:t>app window </a:t>
            </a:r>
            <a:r>
              <a:rPr lang="en-US" dirty="0"/>
              <a:t>(blocked).</a:t>
            </a:r>
          </a:p>
          <a:p>
            <a:pPr lvl="1"/>
            <a:r>
              <a:rPr lang="en-US" dirty="0" smtClean="0"/>
              <a:t>Send </a:t>
            </a:r>
            <a:r>
              <a:rPr lang="en-US" dirty="0"/>
              <a:t>users to trapped pages via poor navigation trails </a:t>
            </a:r>
            <a:endParaRPr lang="en-US" dirty="0" smtClean="0"/>
          </a:p>
          <a:p>
            <a:pPr lvl="1"/>
            <a:r>
              <a:rPr lang="en-US" dirty="0" smtClean="0"/>
              <a:t>Use alerts</a:t>
            </a:r>
          </a:p>
          <a:p>
            <a:endParaRPr lang="en-US" dirty="0"/>
          </a:p>
        </p:txBody>
      </p:sp>
    </p:spTree>
    <p:extLst>
      <p:ext uri="{BB962C8B-B14F-4D97-AF65-F5344CB8AC3E}">
        <p14:creationId xmlns:p14="http://schemas.microsoft.com/office/powerpoint/2010/main" val="247052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Context Menus and Settings Controls</a:t>
            </a:r>
            <a:endParaRPr lang="en-US" dirty="0"/>
          </a:p>
        </p:txBody>
      </p:sp>
      <p:sp>
        <p:nvSpPr>
          <p:cNvPr id="3" name="Content Placeholder 2"/>
          <p:cNvSpPr>
            <a:spLocks noGrp="1"/>
          </p:cNvSpPr>
          <p:nvPr>
            <p:ph type="body" sz="quarter" idx="10"/>
          </p:nvPr>
        </p:nvSpPr>
        <p:spPr/>
        <p:txBody>
          <a:bodyPr/>
          <a:lstStyle/>
          <a:p>
            <a:r>
              <a:rPr lang="en-US" dirty="0" smtClean="0"/>
              <a:t>Full control of what is inside the </a:t>
            </a:r>
            <a:r>
              <a:rPr lang="en-US" dirty="0" smtClean="0"/>
              <a:t>Office Add-ins</a:t>
            </a:r>
            <a:endParaRPr lang="en-US" dirty="0" smtClean="0"/>
          </a:p>
          <a:p>
            <a:pPr lvl="1"/>
            <a:r>
              <a:rPr lang="en-US" dirty="0" smtClean="0"/>
              <a:t>Developer can override the right-click Context Menu</a:t>
            </a:r>
          </a:p>
          <a:p>
            <a:r>
              <a:rPr lang="en-US" dirty="0" smtClean="0"/>
              <a:t>No Control to customize the </a:t>
            </a:r>
            <a:r>
              <a:rPr lang="en-US" dirty="0" smtClean="0"/>
              <a:t>Add-in container menus</a:t>
            </a:r>
            <a:endParaRPr lang="en-US" dirty="0" smtClean="0"/>
          </a:p>
          <a:p>
            <a:pPr lvl="1"/>
            <a:r>
              <a:rPr lang="en-US" dirty="0" smtClean="0"/>
              <a:t>Developer cannot customize Task Pane or Content/Chart object menu</a:t>
            </a:r>
          </a:p>
          <a:p>
            <a:r>
              <a:rPr lang="en-US" dirty="0" smtClean="0"/>
              <a:t>Ability to save settings to “property bag”</a:t>
            </a:r>
          </a:p>
          <a:p>
            <a:pPr lvl="1"/>
            <a:r>
              <a:rPr lang="en-US" dirty="0" smtClean="0"/>
              <a:t>Property bag values saved with the </a:t>
            </a:r>
            <a:r>
              <a:rPr lang="en-US" dirty="0" smtClean="0"/>
              <a:t>add-in within </a:t>
            </a:r>
            <a:r>
              <a:rPr lang="en-US" dirty="0" smtClean="0"/>
              <a:t>the document</a:t>
            </a:r>
          </a:p>
          <a:p>
            <a:pPr lvl="1"/>
            <a:r>
              <a:rPr lang="en-US" dirty="0" smtClean="0"/>
              <a:t>With Mail </a:t>
            </a:r>
            <a:r>
              <a:rPr lang="en-US" dirty="0"/>
              <a:t>Office Add-ins property </a:t>
            </a:r>
            <a:r>
              <a:rPr lang="en-US" dirty="0" smtClean="0"/>
              <a:t>bag values save within Exchange</a:t>
            </a:r>
            <a:endParaRPr lang="en-US" dirty="0"/>
          </a:p>
        </p:txBody>
      </p:sp>
    </p:spTree>
    <p:extLst>
      <p:ext uri="{BB962C8B-B14F-4D97-AF65-F5344CB8AC3E}">
        <p14:creationId xmlns:p14="http://schemas.microsoft.com/office/powerpoint/2010/main" val="310932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02055531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1" dirty="0" smtClean="0"/>
                        <a:t>Module 2: Deep Dive Apps for Office in Word</a:t>
                      </a:r>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Added by Visual Studio</a:t>
            </a:r>
            <a:endParaRPr lang="en-US" dirty="0"/>
          </a:p>
        </p:txBody>
      </p:sp>
      <p:pic>
        <p:nvPicPr>
          <p:cNvPr id="4" name="Picture 3"/>
          <p:cNvPicPr>
            <a:picLocks noChangeAspect="1"/>
          </p:cNvPicPr>
          <p:nvPr/>
        </p:nvPicPr>
        <p:blipFill>
          <a:blip r:embed="rId3"/>
          <a:stretch>
            <a:fillRect/>
          </a:stretch>
        </p:blipFill>
        <p:spPr>
          <a:xfrm>
            <a:off x="2858110" y="1197585"/>
            <a:ext cx="5886450" cy="5400675"/>
          </a:xfrm>
          <a:prstGeom prst="rect">
            <a:avLst/>
          </a:prstGeom>
          <a:ln>
            <a:solidFill>
              <a:schemeClr val="bg1">
                <a:lumMod val="50000"/>
              </a:schemeClr>
            </a:solidFill>
          </a:ln>
        </p:spPr>
      </p:pic>
    </p:spTree>
    <p:extLst>
      <p:ext uri="{BB962C8B-B14F-4D97-AF65-F5344CB8AC3E}">
        <p14:creationId xmlns:p14="http://schemas.microsoft.com/office/powerpoint/2010/main" val="196685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Test/Debug the </a:t>
            </a:r>
            <a:r>
              <a:rPr lang="en-US" sz="4800" dirty="0" smtClean="0"/>
              <a:t>Office Add-in using </a:t>
            </a:r>
            <a:r>
              <a:rPr lang="en-US" sz="4800" dirty="0" smtClean="0"/>
              <a:t>{F5}</a:t>
            </a:r>
            <a:endParaRPr lang="en-US" sz="4800" dirty="0"/>
          </a:p>
        </p:txBody>
      </p:sp>
      <p:sp>
        <p:nvSpPr>
          <p:cNvPr id="2" name="Text Placeholder 1"/>
          <p:cNvSpPr>
            <a:spLocks noGrp="1"/>
          </p:cNvSpPr>
          <p:nvPr>
            <p:ph type="body" sz="quarter" idx="10"/>
          </p:nvPr>
        </p:nvSpPr>
        <p:spPr/>
        <p:txBody>
          <a:bodyPr/>
          <a:lstStyle/>
          <a:p>
            <a:r>
              <a:rPr lang="en-US" dirty="0" smtClean="0"/>
              <a:t>When you press the {F5} key…</a:t>
            </a:r>
          </a:p>
          <a:p>
            <a:pPr lvl="1"/>
            <a:r>
              <a:rPr lang="en-US" dirty="0" smtClean="0"/>
              <a:t>Visual Studio builds the app package and temporarily registers it</a:t>
            </a:r>
          </a:p>
          <a:p>
            <a:pPr lvl="1"/>
            <a:r>
              <a:rPr lang="en-US" dirty="0" smtClean="0"/>
              <a:t>Visual Studio starts Microsoft Word and adds the </a:t>
            </a:r>
            <a:r>
              <a:rPr lang="en-US" dirty="0" smtClean="0"/>
              <a:t>add-in to </a:t>
            </a:r>
            <a:r>
              <a:rPr lang="en-US" dirty="0" smtClean="0"/>
              <a:t>new Word document</a:t>
            </a:r>
          </a:p>
          <a:p>
            <a:pPr lvl="1"/>
            <a:endParaRPr lang="en-US" dirty="0" smtClean="0"/>
          </a:p>
          <a:p>
            <a:pPr lvl="1"/>
            <a:endParaRPr lang="en-US" dirty="0"/>
          </a:p>
        </p:txBody>
      </p:sp>
      <p:pic>
        <p:nvPicPr>
          <p:cNvPr id="5" name="Picture 4"/>
          <p:cNvPicPr>
            <a:picLocks noChangeAspect="1"/>
          </p:cNvPicPr>
          <p:nvPr/>
        </p:nvPicPr>
        <p:blipFill>
          <a:blip r:embed="rId3"/>
          <a:stretch>
            <a:fillRect/>
          </a:stretch>
        </p:blipFill>
        <p:spPr>
          <a:xfrm>
            <a:off x="1200759" y="2959191"/>
            <a:ext cx="5176594" cy="3684319"/>
          </a:xfrm>
          <a:prstGeom prst="rect">
            <a:avLst/>
          </a:prstGeom>
          <a:ln>
            <a:solidFill>
              <a:schemeClr val="bg1">
                <a:lumMod val="50000"/>
              </a:schemeClr>
            </a:solidFill>
          </a:ln>
        </p:spPr>
      </p:pic>
    </p:spTree>
    <p:extLst>
      <p:ext uri="{BB962C8B-B14F-4D97-AF65-F5344CB8AC3E}">
        <p14:creationId xmlns:p14="http://schemas.microsoft.com/office/powerpoint/2010/main" val="206579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t>
            </a:r>
            <a:r>
              <a:rPr lang="en-US" dirty="0" smtClean="0"/>
              <a:t>Office Add-in Targeting </a:t>
            </a:r>
            <a:r>
              <a:rPr lang="en-US" dirty="0" smtClean="0"/>
              <a:t>Microsoft Word</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78894094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a:t>
            </a:r>
            <a:r>
              <a:rPr lang="en-US" dirty="0" smtClean="0"/>
              <a:t/>
            </a:r>
            <a:br>
              <a:rPr lang="en-US" dirty="0" smtClean="0"/>
            </a:br>
            <a:r>
              <a:rPr lang="en-US" dirty="0" smtClean="0"/>
              <a:t>with </a:t>
            </a:r>
            <a:r>
              <a:rPr lang="en-US" dirty="0"/>
              <a:t>Documents</a:t>
            </a:r>
          </a:p>
        </p:txBody>
      </p:sp>
    </p:spTree>
    <p:extLst>
      <p:ext uri="{BB962C8B-B14F-4D97-AF65-F5344CB8AC3E}">
        <p14:creationId xmlns:p14="http://schemas.microsoft.com/office/powerpoint/2010/main" val="208029294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08892" y="1342292"/>
            <a:ext cx="10859233" cy="1975926"/>
          </a:xfrm>
        </p:spPr>
        <p:txBody>
          <a:bodyPr/>
          <a:lstStyle/>
          <a:p>
            <a:pPr lvl="1"/>
            <a:r>
              <a:rPr lang="en-US" dirty="0" smtClean="0"/>
              <a:t>See </a:t>
            </a:r>
            <a:r>
              <a:rPr lang="en-US" dirty="0" smtClean="0"/>
              <a:t>more at </a:t>
            </a:r>
            <a:r>
              <a:rPr lang="en-US" sz="1800" b="1" dirty="0" smtClean="0">
                <a:hlinkClick r:id="rId2"/>
              </a:rPr>
              <a:t>http</a:t>
            </a:r>
            <a:r>
              <a:rPr lang="en-US" sz="1800" b="1" dirty="0">
                <a:hlinkClick r:id="rId2"/>
              </a:rPr>
              <a:t>://msdn.microsoft.com/en-us/library/office/fp142185(v=office.1501401).</a:t>
            </a:r>
            <a:r>
              <a:rPr lang="en-US" sz="1800" b="1" dirty="0" smtClean="0">
                <a:hlinkClick r:id="rId2"/>
              </a:rPr>
              <a:t>aspx</a:t>
            </a:r>
            <a:endParaRPr lang="en-US" sz="1800" b="1" dirty="0" smtClean="0"/>
          </a:p>
          <a:p>
            <a:pPr lvl="1"/>
            <a:endParaRPr lang="en-US" b="1" dirty="0"/>
          </a:p>
        </p:txBody>
      </p:sp>
      <p:sp>
        <p:nvSpPr>
          <p:cNvPr id="5" name="Title 4"/>
          <p:cNvSpPr>
            <a:spLocks noGrp="1"/>
          </p:cNvSpPr>
          <p:nvPr>
            <p:ph type="title"/>
          </p:nvPr>
        </p:nvSpPr>
        <p:spPr/>
        <p:txBody>
          <a:bodyPr/>
          <a:lstStyle/>
          <a:p>
            <a:r>
              <a:rPr lang="en-US" dirty="0" smtClean="0"/>
              <a:t>JavaScript API for Word </a:t>
            </a:r>
            <a:r>
              <a:rPr lang="en-US" dirty="0" smtClean="0"/>
              <a:t>Add-ins</a:t>
            </a:r>
            <a:endParaRPr lang="en-US" dirty="0"/>
          </a:p>
        </p:txBody>
      </p:sp>
      <p:pic>
        <p:nvPicPr>
          <p:cNvPr id="6" name="Picture 5"/>
          <p:cNvPicPr>
            <a:picLocks noChangeAspect="1"/>
          </p:cNvPicPr>
          <p:nvPr/>
        </p:nvPicPr>
        <p:blipFill>
          <a:blip r:embed="rId3"/>
          <a:stretch>
            <a:fillRect/>
          </a:stretch>
        </p:blipFill>
        <p:spPr>
          <a:xfrm>
            <a:off x="808892" y="1798462"/>
            <a:ext cx="11043139" cy="4954031"/>
          </a:xfrm>
          <a:prstGeom prst="rect">
            <a:avLst/>
          </a:prstGeom>
          <a:ln>
            <a:solidFill>
              <a:schemeClr val="bg1">
                <a:lumMod val="50000"/>
              </a:schemeClr>
            </a:solidFill>
          </a:ln>
        </p:spPr>
      </p:pic>
    </p:spTree>
    <p:extLst>
      <p:ext uri="{BB962C8B-B14F-4D97-AF65-F5344CB8AC3E}">
        <p14:creationId xmlns:p14="http://schemas.microsoft.com/office/powerpoint/2010/main" val="5746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344661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962155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40178481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Writing Content To the Selected Region of a Word doc</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9726323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Bindings</a:t>
            </a:r>
            <a:endParaRPr lang="en-US" dirty="0"/>
          </a:p>
        </p:txBody>
      </p:sp>
    </p:spTree>
    <p:extLst>
      <p:ext uri="{BB962C8B-B14F-4D97-AF65-F5344CB8AC3E}">
        <p14:creationId xmlns:p14="http://schemas.microsoft.com/office/powerpoint/2010/main" val="25199311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Office Word Add-ins</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a:t>
            </a:r>
            <a:r>
              <a:rPr lang="en-US" dirty="0" smtClean="0"/>
              <a:t>Office Word Add-ins</a:t>
            </a:r>
            <a:endParaRPr lang="en-US" dirty="0"/>
          </a:p>
        </p:txBody>
      </p:sp>
      <p:sp>
        <p:nvSpPr>
          <p:cNvPr id="3" name="Text Placeholder 2"/>
          <p:cNvSpPr>
            <a:spLocks noGrp="1"/>
          </p:cNvSpPr>
          <p:nvPr>
            <p:ph type="body" sz="quarter" idx="10"/>
          </p:nvPr>
        </p:nvSpPr>
        <p:spPr/>
        <p:txBody>
          <a:bodyPr/>
          <a:lstStyle/>
          <a:p>
            <a:r>
              <a:rPr lang="en-US" dirty="0" smtClean="0"/>
              <a:t>Word supports data binding to content in document</a:t>
            </a:r>
          </a:p>
          <a:p>
            <a:pPr lvl="1">
              <a:lnSpc>
                <a:spcPct val="150000"/>
              </a:lnSpc>
            </a:pPr>
            <a:r>
              <a:rPr lang="en-US" dirty="0" smtClean="0"/>
              <a:t>Word currently only supports binding with Rich Text content control</a:t>
            </a:r>
          </a:p>
          <a:p>
            <a:pPr lvl="1">
              <a:lnSpc>
                <a:spcPct val="150000"/>
              </a:lnSpc>
            </a:pPr>
            <a:r>
              <a:rPr lang="en-US" dirty="0" smtClean="0"/>
              <a:t>Bindings created using content control Title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8807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Content Controls</a:t>
            </a:r>
            <a:endParaRPr lang="en-US" dirty="0"/>
          </a:p>
        </p:txBody>
      </p:sp>
      <p:sp>
        <p:nvSpPr>
          <p:cNvPr id="6" name="Text Placeholder 5"/>
          <p:cNvSpPr>
            <a:spLocks noGrp="1"/>
          </p:cNvSpPr>
          <p:nvPr>
            <p:ph type="body" sz="quarter" idx="10"/>
          </p:nvPr>
        </p:nvSpPr>
        <p:spPr/>
        <p:txBody>
          <a:bodyPr/>
          <a:lstStyle/>
          <a:p>
            <a:pPr lvl="1"/>
            <a:r>
              <a:rPr lang="en-US" dirty="0" smtClean="0"/>
              <a:t>Add Rich Text content control from Developer tab</a:t>
            </a:r>
          </a:p>
          <a:p>
            <a:pPr lvl="1"/>
            <a:endParaRPr lang="en-US" dirty="0"/>
          </a:p>
          <a:p>
            <a:pPr lvl="1"/>
            <a:endParaRPr lang="en-US" dirty="0" smtClean="0"/>
          </a:p>
          <a:p>
            <a:pPr lvl="1"/>
            <a:endParaRPr lang="en-US" dirty="0"/>
          </a:p>
          <a:p>
            <a:pPr lvl="1"/>
            <a:endParaRPr lang="en-US" dirty="0" smtClean="0"/>
          </a:p>
          <a:p>
            <a:pPr lvl="1"/>
            <a:r>
              <a:rPr lang="en-US" dirty="0" smtClean="0"/>
              <a:t>Modify content control Title property to assign ID for binding</a:t>
            </a:r>
            <a:endParaRPr lang="en-US" dirty="0"/>
          </a:p>
        </p:txBody>
      </p:sp>
      <p:pic>
        <p:nvPicPr>
          <p:cNvPr id="7" name="Picture 6"/>
          <p:cNvPicPr>
            <a:picLocks noChangeAspect="1"/>
          </p:cNvPicPr>
          <p:nvPr/>
        </p:nvPicPr>
        <p:blipFill>
          <a:blip r:embed="rId3"/>
          <a:stretch>
            <a:fillRect/>
          </a:stretch>
        </p:blipFill>
        <p:spPr>
          <a:xfrm>
            <a:off x="1043231" y="3868614"/>
            <a:ext cx="3956566" cy="2886442"/>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1043231" y="1876909"/>
            <a:ext cx="6474192" cy="1185415"/>
          </a:xfrm>
          <a:prstGeom prst="rect">
            <a:avLst/>
          </a:prstGeom>
          <a:ln>
            <a:solidFill>
              <a:schemeClr val="bg1">
                <a:lumMod val="50000"/>
              </a:schemeClr>
            </a:solidFill>
          </a:ln>
        </p:spPr>
      </p:pic>
    </p:spTree>
    <p:extLst>
      <p:ext uri="{BB962C8B-B14F-4D97-AF65-F5344CB8AC3E}">
        <p14:creationId xmlns:p14="http://schemas.microsoft.com/office/powerpoint/2010/main" val="12539262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37104618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r>
              <a:rPr lang="en-US" dirty="0" smtClean="0"/>
              <a:t>()</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3586725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Open XML and Content Control Refresher</a:t>
            </a:r>
          </a:p>
        </p:txBody>
      </p:sp>
      <p:sp>
        <p:nvSpPr>
          <p:cNvPr id="54" name="Content Placeholder 53"/>
          <p:cNvSpPr>
            <a:spLocks noGrp="1"/>
          </p:cNvSpPr>
          <p:nvPr>
            <p:ph type="body" sz="quarter" idx="10"/>
          </p:nvPr>
        </p:nvSpPr>
        <p:spPr/>
        <p:txBody>
          <a:bodyPr/>
          <a:lstStyle/>
          <a:p>
            <a:r>
              <a:rPr lang="en-US" sz="2399" dirty="0"/>
              <a:t>The </a:t>
            </a:r>
            <a:r>
              <a:rPr lang="en-US" sz="2399" dirty="0" err="1"/>
              <a:t>TimeSummary</a:t>
            </a:r>
            <a:r>
              <a:rPr lang="en-US" sz="2399" dirty="0"/>
              <a:t> document contains custom XML document</a:t>
            </a:r>
          </a:p>
          <a:p>
            <a:pPr lvl="1"/>
            <a:r>
              <a:rPr lang="en-US" sz="1999" dirty="0"/>
              <a:t>Inner XML document contains elements bound to Word Content Controls</a:t>
            </a:r>
          </a:p>
          <a:p>
            <a:pPr lvl="1"/>
            <a:r>
              <a:rPr lang="en-US" sz="1999" dirty="0"/>
              <a:t>Custom XML document can be modified/updated by your app</a:t>
            </a:r>
          </a:p>
          <a:p>
            <a:pPr lvl="1"/>
            <a:r>
              <a:rPr lang="en-US" sz="1999" dirty="0"/>
              <a:t>Custom XML document can be modified by user input</a:t>
            </a:r>
          </a:p>
          <a:p>
            <a:endParaRPr lang="en-US" sz="2399" dirty="0"/>
          </a:p>
        </p:txBody>
      </p:sp>
      <p:sp>
        <p:nvSpPr>
          <p:cNvPr id="32" name="Rounded Rectangle 31"/>
          <p:cNvSpPr/>
          <p:nvPr/>
        </p:nvSpPr>
        <p:spPr bwMode="auto">
          <a:xfrm>
            <a:off x="5834132" y="3018220"/>
            <a:ext cx="1894318" cy="3093740"/>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1799" dirty="0">
              <a:gradFill>
                <a:gsLst>
                  <a:gs pos="0">
                    <a:srgbClr val="FFFFFF"/>
                  </a:gs>
                  <a:gs pos="100000">
                    <a:srgbClr val="FFFFFF"/>
                  </a:gs>
                </a:gsLst>
                <a:lin ang="5400000" scaled="0"/>
              </a:gradFill>
              <a:latin typeface="Segoe Condensed" pitchFamily="34" charset="0"/>
            </a:endParaRPr>
          </a:p>
        </p:txBody>
      </p:sp>
      <p:sp>
        <p:nvSpPr>
          <p:cNvPr id="36" name="Rectangle 35"/>
          <p:cNvSpPr/>
          <p:nvPr/>
        </p:nvSpPr>
        <p:spPr bwMode="auto">
          <a:xfrm>
            <a:off x="6803753" y="425686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word</a:t>
            </a:r>
          </a:p>
        </p:txBody>
      </p:sp>
      <p:sp>
        <p:nvSpPr>
          <p:cNvPr id="37" name="Rectangle 36"/>
          <p:cNvSpPr/>
          <p:nvPr/>
        </p:nvSpPr>
        <p:spPr bwMode="auto">
          <a:xfrm>
            <a:off x="5957539"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_</a:t>
            </a:r>
            <a:r>
              <a:rPr lang="en-US" sz="800" b="1" dirty="0" err="1">
                <a:solidFill>
                  <a:schemeClr val="bg1"/>
                </a:solidFill>
                <a:ea typeface="Segoe UI" pitchFamily="34" charset="0"/>
                <a:cs typeface="Segoe UI" pitchFamily="34" charset="0"/>
              </a:rPr>
              <a:t>rels</a:t>
            </a:r>
            <a:endParaRPr lang="en-US" sz="800" b="1" dirty="0">
              <a:solidFill>
                <a:schemeClr val="bg1"/>
              </a:solidFill>
              <a:ea typeface="Segoe UI" pitchFamily="34" charset="0"/>
              <a:cs typeface="Segoe UI" pitchFamily="34" charset="0"/>
            </a:endParaRPr>
          </a:p>
        </p:txBody>
      </p:sp>
      <p:sp>
        <p:nvSpPr>
          <p:cNvPr id="38" name="Rectangle 37"/>
          <p:cNvSpPr/>
          <p:nvPr/>
        </p:nvSpPr>
        <p:spPr bwMode="auto">
          <a:xfrm>
            <a:off x="6803753" y="3408328"/>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customXml</a:t>
            </a:r>
            <a:endParaRPr lang="en-US" sz="800" b="1" dirty="0">
              <a:solidFill>
                <a:schemeClr val="bg1"/>
              </a:solidFill>
              <a:ea typeface="Segoe UI" pitchFamily="34" charset="0"/>
              <a:cs typeface="Segoe UI" pitchFamily="34" charset="0"/>
            </a:endParaRPr>
          </a:p>
        </p:txBody>
      </p:sp>
      <p:sp>
        <p:nvSpPr>
          <p:cNvPr id="39" name="Rectangle 38"/>
          <p:cNvSpPr/>
          <p:nvPr/>
        </p:nvSpPr>
        <p:spPr bwMode="auto">
          <a:xfrm>
            <a:off x="5957539" y="4256864"/>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err="1">
                <a:solidFill>
                  <a:schemeClr val="bg1"/>
                </a:solidFill>
                <a:ea typeface="Segoe UI" pitchFamily="34" charset="0"/>
                <a:cs typeface="Segoe UI" pitchFamily="34" charset="0"/>
              </a:rPr>
              <a:t>docProps</a:t>
            </a:r>
            <a:endParaRPr lang="en-US" sz="800" b="1" dirty="0">
              <a:solidFill>
                <a:schemeClr val="bg1"/>
              </a:solidFill>
              <a:ea typeface="Segoe UI" pitchFamily="34" charset="0"/>
              <a:cs typeface="Segoe UI" pitchFamily="34" charset="0"/>
            </a:endParaRPr>
          </a:p>
        </p:txBody>
      </p:sp>
      <p:sp>
        <p:nvSpPr>
          <p:cNvPr id="41" name="Rectangle 40"/>
          <p:cNvSpPr/>
          <p:nvPr/>
        </p:nvSpPr>
        <p:spPr bwMode="auto">
          <a:xfrm>
            <a:off x="6803753" y="5112432"/>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endParaRPr lang="en-US" sz="800" b="1" dirty="0" err="1">
              <a:solidFill>
                <a:schemeClr val="bg1"/>
              </a:solidFill>
              <a:ea typeface="Segoe UI" pitchFamily="34" charset="0"/>
              <a:cs typeface="Segoe UI" pitchFamily="34" charset="0"/>
            </a:endParaRPr>
          </a:p>
        </p:txBody>
      </p:sp>
      <p:sp>
        <p:nvSpPr>
          <p:cNvPr id="42" name="Rectangle 41"/>
          <p:cNvSpPr/>
          <p:nvPr/>
        </p:nvSpPr>
        <p:spPr bwMode="auto">
          <a:xfrm>
            <a:off x="5957539" y="5112433"/>
            <a:ext cx="802311" cy="802311"/>
          </a:xfrm>
          <a:prstGeom prst="rect">
            <a:avLst/>
          </a:prstGeom>
          <a:solidFill>
            <a:schemeClr val="accent1">
              <a:lumMod val="7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59" tIns="38079" rIns="38079" bIns="76159" numCol="1" spcCol="0" rtlCol="0" fromWordArt="0" anchor="b" anchorCtr="0" forceAA="0" compatLnSpc="1">
            <a:prstTxWarp prst="textNoShape">
              <a:avLst/>
            </a:prstTxWarp>
            <a:noAutofit/>
          </a:bodyPr>
          <a:lstStyle/>
          <a:p>
            <a:pPr defTabSz="913307" fontAlgn="base">
              <a:spcBef>
                <a:spcPct val="0"/>
              </a:spcBef>
              <a:spcAft>
                <a:spcPct val="0"/>
              </a:spcAft>
            </a:pPr>
            <a:r>
              <a:rPr lang="en-US" sz="800" b="1" dirty="0">
                <a:solidFill>
                  <a:schemeClr val="bg1"/>
                </a:solidFill>
                <a:ea typeface="Segoe UI" pitchFamily="34" charset="0"/>
                <a:cs typeface="Segoe UI" pitchFamily="34" charset="0"/>
              </a:rPr>
              <a:t>Content Types</a:t>
            </a:r>
          </a:p>
        </p:txBody>
      </p:sp>
      <p:sp>
        <p:nvSpPr>
          <p:cNvPr id="44" name="Rectangle 43"/>
          <p:cNvSpPr/>
          <p:nvPr/>
        </p:nvSpPr>
        <p:spPr bwMode="auto">
          <a:xfrm>
            <a:off x="5814349" y="3018221"/>
            <a:ext cx="1950034" cy="306513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45" name="TextBox 44"/>
          <p:cNvSpPr txBox="1"/>
          <p:nvPr/>
        </p:nvSpPr>
        <p:spPr>
          <a:xfrm>
            <a:off x="6154575" y="3129679"/>
            <a:ext cx="1362197" cy="184618"/>
          </a:xfrm>
          <a:prstGeom prst="rect">
            <a:avLst/>
          </a:prstGeom>
          <a:noFill/>
        </p:spPr>
        <p:txBody>
          <a:bodyPr wrap="none" lIns="0" tIns="0" rIns="0" bIns="0" rtlCol="0">
            <a:spAutoFit/>
          </a:bodyPr>
          <a:lstStyle/>
          <a:p>
            <a:r>
              <a:rPr lang="en-US" sz="1200" b="1" dirty="0">
                <a:solidFill>
                  <a:schemeClr val="bg1"/>
                </a:solidFill>
              </a:rPr>
              <a:t>Word file structure</a:t>
            </a:r>
          </a:p>
        </p:txBody>
      </p:sp>
      <p:pic>
        <p:nvPicPr>
          <p:cNvPr id="46" name="Picture 3" descr="\\MAGNUM\Projects\Microsoft\Cloud Power FY12\Design\ICONS_PNG\Document.png"/>
          <p:cNvPicPr>
            <a:picLocks noChangeAspect="1" noChangeArrowheads="1"/>
          </p:cNvPicPr>
          <p:nvPr/>
        </p:nvPicPr>
        <p:blipFill>
          <a:blip r:embed="rId3" cstate="print">
            <a:lum bright="100000"/>
          </a:blip>
          <a:stretch>
            <a:fillRect/>
          </a:stretch>
        </p:blipFill>
        <p:spPr bwMode="auto">
          <a:xfrm>
            <a:off x="6180401" y="5255521"/>
            <a:ext cx="390006" cy="390108"/>
          </a:xfrm>
          <a:prstGeom prst="rect">
            <a:avLst/>
          </a:prstGeom>
          <a:noFill/>
        </p:spPr>
      </p:pic>
      <p:pic>
        <p:nvPicPr>
          <p:cNvPr id="47" name="Picture 46" descr="C:\Users\mitchellg\Desktop\Folder.png"/>
          <p:cNvPicPr>
            <a:picLocks noChangeAspect="1" noChangeArrowheads="1"/>
          </p:cNvPicPr>
          <p:nvPr/>
        </p:nvPicPr>
        <p:blipFill>
          <a:blip r:embed="rId4" cstate="print">
            <a:lum bright="100000"/>
          </a:blip>
          <a:srcRect/>
          <a:stretch>
            <a:fillRect/>
          </a:stretch>
        </p:blipFill>
        <p:spPr bwMode="auto">
          <a:xfrm>
            <a:off x="6152542" y="4411464"/>
            <a:ext cx="445722" cy="445838"/>
          </a:xfrm>
          <a:prstGeom prst="rect">
            <a:avLst/>
          </a:prstGeom>
          <a:noFill/>
        </p:spPr>
      </p:pic>
      <p:pic>
        <p:nvPicPr>
          <p:cNvPr id="48" name="Picture 47" descr="C:\Users\mitchellg\Desktop\Folder.png"/>
          <p:cNvPicPr>
            <a:picLocks noChangeAspect="1" noChangeArrowheads="1"/>
          </p:cNvPicPr>
          <p:nvPr/>
        </p:nvPicPr>
        <p:blipFill>
          <a:blip r:embed="rId4" cstate="print">
            <a:lum bright="100000"/>
          </a:blip>
          <a:srcRect/>
          <a:stretch>
            <a:fillRect/>
          </a:stretch>
        </p:blipFill>
        <p:spPr bwMode="auto">
          <a:xfrm>
            <a:off x="6152542" y="3586565"/>
            <a:ext cx="445722" cy="445838"/>
          </a:xfrm>
          <a:prstGeom prst="rect">
            <a:avLst/>
          </a:prstGeom>
          <a:noFill/>
        </p:spPr>
      </p:pic>
      <p:pic>
        <p:nvPicPr>
          <p:cNvPr id="49" name="Picture 48" descr="C:\Users\mitchellg\Desktop\Folder.png"/>
          <p:cNvPicPr>
            <a:picLocks noChangeAspect="1" noChangeArrowheads="1"/>
          </p:cNvPicPr>
          <p:nvPr/>
        </p:nvPicPr>
        <p:blipFill>
          <a:blip r:embed="rId4" cstate="print">
            <a:lum bright="100000"/>
          </a:blip>
          <a:srcRect/>
          <a:stretch>
            <a:fillRect/>
          </a:stretch>
        </p:blipFill>
        <p:spPr bwMode="auto">
          <a:xfrm>
            <a:off x="6982047" y="3586565"/>
            <a:ext cx="445722" cy="445838"/>
          </a:xfrm>
          <a:prstGeom prst="rect">
            <a:avLst/>
          </a:prstGeom>
          <a:noFill/>
        </p:spPr>
      </p:pic>
      <p:pic>
        <p:nvPicPr>
          <p:cNvPr id="50" name="Picture 49" descr="C:\Users\mitchellg\Desktop\Folder.png"/>
          <p:cNvPicPr>
            <a:picLocks noChangeAspect="1" noChangeArrowheads="1"/>
          </p:cNvPicPr>
          <p:nvPr/>
        </p:nvPicPr>
        <p:blipFill>
          <a:blip r:embed="rId4" cstate="print">
            <a:lum bright="100000"/>
          </a:blip>
          <a:srcRect/>
          <a:stretch>
            <a:fillRect/>
          </a:stretch>
        </p:blipFill>
        <p:spPr bwMode="auto">
          <a:xfrm>
            <a:off x="6960413" y="4411464"/>
            <a:ext cx="445722" cy="445838"/>
          </a:xfrm>
          <a:prstGeom prst="rect">
            <a:avLst/>
          </a:prstGeom>
          <a:noFill/>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92" y="2925407"/>
            <a:ext cx="4414529" cy="3279364"/>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434" y="3395143"/>
            <a:ext cx="3122944" cy="2499005"/>
          </a:xfrm>
          <a:prstGeom prst="rect">
            <a:avLst/>
          </a:prstGeom>
        </p:spPr>
      </p:pic>
      <p:sp>
        <p:nvSpPr>
          <p:cNvPr id="25" name="Right Brace 24"/>
          <p:cNvSpPr/>
          <p:nvPr/>
        </p:nvSpPr>
        <p:spPr>
          <a:xfrm>
            <a:off x="5454328" y="2925407"/>
            <a:ext cx="334292" cy="3279364"/>
          </a:xfrm>
          <a:prstGeom prst="rightBrace">
            <a:avLst>
              <a:gd name="adj1" fmla="val 11164"/>
              <a:gd name="adj2" fmla="val 49763"/>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26" name="Left Brace 25"/>
          <p:cNvSpPr/>
          <p:nvPr/>
        </p:nvSpPr>
        <p:spPr>
          <a:xfrm>
            <a:off x="7764383" y="3311671"/>
            <a:ext cx="357224" cy="2639631"/>
          </a:xfrm>
          <a:prstGeom prst="leftBrace">
            <a:avLst>
              <a:gd name="adj1" fmla="val 8333"/>
              <a:gd name="adj2" fmla="val 1784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lIns="76159" tIns="38079" rIns="76159" bIns="38079" rtlCol="0" anchor="ctr"/>
          <a:lstStyle/>
          <a:p>
            <a:pPr algn="ctr"/>
            <a:endParaRPr lang="en-US" sz="1400">
              <a:solidFill>
                <a:prstClr val="black"/>
              </a:solidFill>
            </a:endParaRPr>
          </a:p>
        </p:txBody>
      </p:sp>
      <p:sp>
        <p:nvSpPr>
          <p:cNvPr id="3" name="Rectangle 2"/>
          <p:cNvSpPr/>
          <p:nvPr/>
        </p:nvSpPr>
        <p:spPr bwMode="auto">
          <a:xfrm>
            <a:off x="1498545" y="5210327"/>
            <a:ext cx="3209199" cy="390108"/>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solidFill>
                <a:srgbClr val="C00000"/>
              </a:solidFill>
            </a:endParaRPr>
          </a:p>
        </p:txBody>
      </p:sp>
      <p:sp>
        <p:nvSpPr>
          <p:cNvPr id="29" name="Rectangle 28"/>
          <p:cNvSpPr/>
          <p:nvPr/>
        </p:nvSpPr>
        <p:spPr bwMode="auto">
          <a:xfrm>
            <a:off x="1792719" y="3761354"/>
            <a:ext cx="445722"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0" name="Rectangle 29"/>
          <p:cNvSpPr/>
          <p:nvPr/>
        </p:nvSpPr>
        <p:spPr bwMode="auto">
          <a:xfrm>
            <a:off x="1832835" y="3959752"/>
            <a:ext cx="1002875" cy="140439"/>
          </a:xfrm>
          <a:prstGeom prst="rect">
            <a:avLst/>
          </a:prstGeom>
          <a:solidFill>
            <a:srgbClr val="FF8A00">
              <a:alpha val="18824"/>
            </a:srgbClr>
          </a:solidFill>
          <a:ln>
            <a:solidFill>
              <a:srgbClr val="FF8A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1" name="Rectangle 30"/>
          <p:cNvSpPr/>
          <p:nvPr/>
        </p:nvSpPr>
        <p:spPr bwMode="auto">
          <a:xfrm>
            <a:off x="8233037" y="3622929"/>
            <a:ext cx="2907903" cy="2022702"/>
          </a:xfrm>
          <a:prstGeom prst="rect">
            <a:avLst/>
          </a:prstGeom>
          <a:solidFill>
            <a:srgbClr val="FF8A00">
              <a:alpha val="18824"/>
            </a:srgbClr>
          </a:solidFill>
          <a:ln>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200" dirty="0">
              <a:gradFill>
                <a:gsLst>
                  <a:gs pos="0">
                    <a:srgbClr val="FFFFFF"/>
                  </a:gs>
                  <a:gs pos="100000">
                    <a:srgbClr val="FFFFFF"/>
                  </a:gs>
                </a:gsLst>
                <a:lin ang="5400000" scaled="0"/>
              </a:gradFill>
            </a:endParaRPr>
          </a:p>
        </p:txBody>
      </p:sp>
      <p:sp>
        <p:nvSpPr>
          <p:cNvPr id="33" name="TextBox 4"/>
          <p:cNvSpPr txBox="1">
            <a:spLocks noChangeArrowheads="1"/>
          </p:cNvSpPr>
          <p:nvPr/>
        </p:nvSpPr>
        <p:spPr bwMode="auto">
          <a:xfrm>
            <a:off x="3225718" y="3741714"/>
            <a:ext cx="1727173" cy="404528"/>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050" dirty="0">
                <a:solidFill>
                  <a:srgbClr val="C00000"/>
                </a:solidFill>
              </a:rPr>
              <a:t>Content Controls mapped to custom XML part</a:t>
            </a:r>
            <a:endParaRPr lang="en-US" sz="1050" dirty="0">
              <a:solidFill>
                <a:srgbClr val="C00000"/>
              </a:solidFill>
            </a:endParaRPr>
          </a:p>
        </p:txBody>
      </p:sp>
      <p:cxnSp>
        <p:nvCxnSpPr>
          <p:cNvPr id="34" name="Straight Arrow Connector 33"/>
          <p:cNvCxnSpPr>
            <a:stCxn id="33" idx="1"/>
          </p:cNvCxnSpPr>
          <p:nvPr/>
        </p:nvCxnSpPr>
        <p:spPr>
          <a:xfrm flipH="1" flipV="1">
            <a:off x="2334275" y="3828133"/>
            <a:ext cx="891443" cy="115844"/>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1"/>
          </p:cNvCxnSpPr>
          <p:nvPr/>
        </p:nvCxnSpPr>
        <p:spPr>
          <a:xfrm flipH="1">
            <a:off x="2947141" y="3943977"/>
            <a:ext cx="278575" cy="8743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1"/>
          </p:cNvCxnSpPr>
          <p:nvPr/>
        </p:nvCxnSpPr>
        <p:spPr>
          <a:xfrm>
            <a:off x="3225718" y="3943977"/>
            <a:ext cx="1" cy="1133845"/>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3"/>
            <a:endCxn id="31" idx="1"/>
          </p:cNvCxnSpPr>
          <p:nvPr/>
        </p:nvCxnSpPr>
        <p:spPr>
          <a:xfrm>
            <a:off x="4952889" y="3943977"/>
            <a:ext cx="3280148" cy="690302"/>
          </a:xfrm>
          <a:prstGeom prst="straightConnector1">
            <a:avLst/>
          </a:prstGeom>
          <a:ln w="57150">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04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App Catalog</a:t>
            </a:r>
          </a:p>
          <a:p>
            <a:pPr lvl="1"/>
            <a:r>
              <a:rPr lang="en-US" dirty="0" smtClean="0"/>
              <a:t>SharePoint App Catalog is preferred because it offers several advantages</a:t>
            </a:r>
          </a:p>
          <a:p>
            <a:pPr lvl="1"/>
            <a:r>
              <a:rPr lang="en-US" dirty="0" smtClean="0"/>
              <a:t>File </a:t>
            </a:r>
            <a:r>
              <a:rPr lang="en-US" dirty="0"/>
              <a:t>Share App </a:t>
            </a:r>
            <a:r>
              <a:rPr lang="en-US" dirty="0" smtClean="0"/>
              <a:t>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App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App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App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Changes with Word 2016</a:t>
            </a:r>
            <a:endParaRPr lang="en-US" dirty="0"/>
          </a:p>
        </p:txBody>
      </p:sp>
    </p:spTree>
    <p:extLst>
      <p:ext uri="{BB962C8B-B14F-4D97-AF65-F5344CB8AC3E}">
        <p14:creationId xmlns:p14="http://schemas.microsoft.com/office/powerpoint/2010/main" val="1763794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t>
            </a:r>
            <a:r>
              <a:rPr lang="en-US" dirty="0" smtClean="0"/>
              <a:t>Word Add-ins</a:t>
            </a:r>
            <a:endParaRPr lang="en-US" dirty="0"/>
          </a:p>
          <a:p>
            <a:r>
              <a:rPr lang="en-US" dirty="0"/>
              <a:t>Developing </a:t>
            </a:r>
            <a:r>
              <a:rPr lang="en-US" dirty="0" smtClean="0"/>
              <a:t>Word Add-ins</a:t>
            </a:r>
            <a:endParaRPr lang="en-US" dirty="0" smtClean="0"/>
          </a:p>
          <a:p>
            <a:r>
              <a:rPr lang="en-US" dirty="0" smtClean="0"/>
              <a:t>Reading and Writing with Documents</a:t>
            </a:r>
          </a:p>
          <a:p>
            <a:r>
              <a:rPr lang="en-US" dirty="0" smtClean="0"/>
              <a:t>Document Bindings</a:t>
            </a:r>
            <a:endParaRPr lang="en-US" dirty="0"/>
          </a:p>
          <a:p>
            <a:r>
              <a:rPr lang="en-US" dirty="0"/>
              <a:t>Packaging and </a:t>
            </a:r>
            <a:r>
              <a:rPr lang="en-US" dirty="0" smtClean="0"/>
              <a:t>Deployment</a:t>
            </a:r>
          </a:p>
          <a:p>
            <a:r>
              <a:rPr lang="en-US" dirty="0" smtClean="0"/>
              <a:t>Changes with Word 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Office.js</a:t>
            </a:r>
            <a:r>
              <a:rPr lang="en-US" dirty="0" smtClean="0"/>
              <a:t> API Changes</a:t>
            </a:r>
            <a:endParaRPr lang="en-US" dirty="0"/>
          </a:p>
        </p:txBody>
      </p:sp>
      <p:sp>
        <p:nvSpPr>
          <p:cNvPr id="4" name="Text Placeholder 3"/>
          <p:cNvSpPr>
            <a:spLocks noGrp="1"/>
          </p:cNvSpPr>
          <p:nvPr>
            <p:ph type="body" sz="quarter" idx="10"/>
          </p:nvPr>
        </p:nvSpPr>
        <p:spPr/>
        <p:txBody>
          <a:bodyPr/>
          <a:lstStyle/>
          <a:p>
            <a:r>
              <a:rPr lang="en-US" dirty="0" smtClean="0"/>
              <a:t>Original </a:t>
            </a:r>
            <a:r>
              <a:rPr lang="en-US" dirty="0" err="1" smtClean="0"/>
              <a:t>Office.js</a:t>
            </a:r>
            <a:r>
              <a:rPr lang="en-US" dirty="0" smtClean="0"/>
              <a:t> release was very </a:t>
            </a:r>
            <a:r>
              <a:rPr lang="en-US" dirty="0" err="1" smtClean="0"/>
              <a:t>async</a:t>
            </a:r>
            <a:r>
              <a:rPr lang="en-US" dirty="0" smtClean="0"/>
              <a:t> focused</a:t>
            </a:r>
          </a:p>
          <a:p>
            <a:pPr lvl="1"/>
            <a:r>
              <a:rPr lang="en-US" dirty="0" smtClean="0"/>
              <a:t>Challenging to do batch operations</a:t>
            </a:r>
          </a:p>
          <a:p>
            <a:pPr lvl="1"/>
            <a:r>
              <a:rPr lang="en-US" dirty="0" smtClean="0"/>
              <a:t>Very transactional to interact with a document</a:t>
            </a:r>
          </a:p>
          <a:p>
            <a:endParaRPr lang="en-US" dirty="0" smtClean="0"/>
          </a:p>
          <a:p>
            <a:r>
              <a:rPr lang="en-US" dirty="0" smtClean="0"/>
              <a:t>New API more similar to the SharePoint CSOM</a:t>
            </a:r>
          </a:p>
          <a:p>
            <a:endParaRPr lang="en-US" dirty="0"/>
          </a:p>
          <a:p>
            <a:endParaRPr lang="en-US" dirty="0"/>
          </a:p>
        </p:txBody>
      </p:sp>
    </p:spTree>
    <p:extLst>
      <p:ext uri="{BB962C8B-B14F-4D97-AF65-F5344CB8AC3E}">
        <p14:creationId xmlns:p14="http://schemas.microsoft.com/office/powerpoint/2010/main" val="18628756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RequestContext</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All actions that target a Word document start by getting reference to the word context:</a:t>
            </a:r>
          </a:p>
          <a:p>
            <a:endParaRPr lang="en-US" dirty="0" smtClean="0"/>
          </a:p>
          <a:p>
            <a:pPr marL="284162" lvl="1" indent="0">
              <a:buNone/>
            </a:pP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var</a:t>
            </a:r>
            <a:r>
              <a:rPr lang="en-US" dirty="0" smtClean="0">
                <a:latin typeface="Courier New" charset="0"/>
                <a:ea typeface="Courier New" charset="0"/>
                <a:cs typeface="Courier New" charset="0"/>
              </a:rPr>
              <a:t> context = new </a:t>
            </a:r>
            <a:r>
              <a:rPr lang="en-US" dirty="0" err="1" smtClean="0">
                <a:latin typeface="Courier New" charset="0"/>
                <a:ea typeface="Courier New" charset="0"/>
                <a:cs typeface="Courier New" charset="0"/>
              </a:rPr>
              <a:t>Word.RequestContext</a:t>
            </a:r>
            <a:r>
              <a:rPr lang="en-US" dirty="0" smtClean="0">
                <a:latin typeface="Courier New" charset="0"/>
                <a:ea typeface="Courier New" charset="0"/>
                <a:cs typeface="Courier New" charset="0"/>
              </a:rPr>
              <a:t>();</a:t>
            </a:r>
          </a:p>
          <a:p>
            <a:endParaRPr lang="en-US" dirty="0" smtClean="0"/>
          </a:p>
          <a:p>
            <a:r>
              <a:rPr lang="en-US" dirty="0" smtClean="0"/>
              <a:t>Contains queue of commands to be performed on doc</a:t>
            </a:r>
          </a:p>
          <a:p>
            <a:r>
              <a:rPr lang="en-US" dirty="0" smtClean="0"/>
              <a:t>Bridge between Office Add-in &amp; Word application</a:t>
            </a:r>
          </a:p>
          <a:p>
            <a:r>
              <a:rPr lang="en-US" dirty="0" smtClean="0"/>
              <a:t>Execute operations in batches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17235783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execAsync</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Submits request queue to word via the context</a:t>
            </a:r>
          </a:p>
          <a:p>
            <a:r>
              <a:rPr lang="en-US" dirty="0" smtClean="0"/>
              <a:t>Returns promise object</a:t>
            </a:r>
            <a:endParaRPr lang="en-US" sz="2000" dirty="0" smtClean="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err="1">
                <a:latin typeface="Courier New" charset="0"/>
                <a:ea typeface="Courier New" charset="0"/>
                <a:cs typeface="Courier New" charset="0"/>
              </a:rPr>
              <a:t>ctx</a:t>
            </a:r>
            <a:r>
              <a:rPr lang="en-US" sz="2000" dirty="0">
                <a:latin typeface="Courier New" charset="0"/>
                <a:ea typeface="Courier New" charset="0"/>
                <a:cs typeface="Courier New" charset="0"/>
              </a:rPr>
              <a:t> = new </a:t>
            </a:r>
            <a:r>
              <a:rPr lang="en-US" sz="2000" dirty="0" err="1">
                <a:latin typeface="Courier New" charset="0"/>
                <a:ea typeface="Courier New" charset="0"/>
                <a:cs typeface="Courier New" charset="0"/>
              </a:rPr>
              <a:t>Word.RequestContext</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var</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range = </a:t>
            </a:r>
            <a:r>
              <a:rPr lang="en-US" sz="2000" dirty="0" err="1">
                <a:latin typeface="Courier New" charset="0"/>
                <a:ea typeface="Courier New" charset="0"/>
                <a:cs typeface="Courier New" charset="0"/>
              </a:rPr>
              <a:t>ctx.document.getSelection</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range.insertText</a:t>
            </a:r>
            <a:r>
              <a:rPr lang="en-US" sz="2000" dirty="0">
                <a:latin typeface="Courier New" charset="0"/>
                <a:ea typeface="Courier New" charset="0"/>
                <a:cs typeface="Courier New" charset="0"/>
              </a:rPr>
              <a:t>("Hello World!", </a:t>
            </a:r>
            <a:r>
              <a:rPr lang="en-US" sz="2000" dirty="0" err="1">
                <a:latin typeface="Courier New" charset="0"/>
                <a:ea typeface="Courier New" charset="0"/>
                <a:cs typeface="Courier New" charset="0"/>
              </a:rPr>
              <a:t>Word.InsertLocation.end</a:t>
            </a:r>
            <a:r>
              <a:rPr lang="en-US" sz="2000" dirty="0" smtClean="0">
                <a:latin typeface="Courier New" charset="0"/>
                <a:ea typeface="Courier New" charset="0"/>
                <a:cs typeface="Courier New" charset="0"/>
              </a:rPr>
              <a:t>);</a:t>
            </a:r>
          </a:p>
          <a:p>
            <a:pPr marL="0" indent="0">
              <a:buNone/>
            </a:pPr>
            <a:r>
              <a:rPr lang="en-US" sz="2000" dirty="0" err="1" smtClean="0">
                <a:latin typeface="Courier New" charset="0"/>
                <a:ea typeface="Courier New" charset="0"/>
                <a:cs typeface="Courier New" charset="0"/>
              </a:rPr>
              <a:t>ctx.executeAsync</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then(function () </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console.log</a:t>
            </a:r>
            <a:r>
              <a:rPr lang="en-US" sz="2000" dirty="0">
                <a:latin typeface="Courier New" charset="0"/>
                <a:ea typeface="Courier New" charset="0"/>
                <a:cs typeface="Courier New" charset="0"/>
              </a:rPr>
              <a:t>("Done</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catch(function(error</a:t>
            </a:r>
            <a:r>
              <a:rPr lang="en-US" sz="2000" dirty="0" smtClean="0">
                <a:latin typeface="Courier New" charset="0"/>
                <a:ea typeface="Courier New" charset="0"/>
                <a:cs typeface="Courier New" charset="0"/>
              </a:rPr>
              <a:t>){</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console.error</a:t>
            </a:r>
            <a:r>
              <a:rPr lang="en-US" sz="2000" dirty="0" smtClean="0">
                <a:latin typeface="Courier New" charset="0"/>
                <a:ea typeface="Courier New" charset="0"/>
                <a:cs typeface="Courier New" charset="0"/>
              </a:rPr>
              <a:t>(error);</a:t>
            </a:r>
          </a:p>
          <a:p>
            <a:pPr marL="0" indent="0">
              <a:buNone/>
            </a:pP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endParaRPr lang="en-US" sz="20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42</a:t>
            </a:fld>
            <a:endParaRPr lang="en-US" dirty="0"/>
          </a:p>
        </p:txBody>
      </p:sp>
    </p:spTree>
    <p:extLst>
      <p:ext uri="{BB962C8B-B14F-4D97-AF65-F5344CB8AC3E}">
        <p14:creationId xmlns:p14="http://schemas.microsoft.com/office/powerpoint/2010/main" val="20813621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oad()</a:t>
            </a:r>
            <a:endParaRPr lang="en-US" dirty="0"/>
          </a:p>
        </p:txBody>
      </p:sp>
      <p:sp>
        <p:nvSpPr>
          <p:cNvPr id="3" name="Text Placeholder 2"/>
          <p:cNvSpPr>
            <a:spLocks noGrp="1"/>
          </p:cNvSpPr>
          <p:nvPr>
            <p:ph type="body" sz="quarter" idx="10"/>
          </p:nvPr>
        </p:nvSpPr>
        <p:spPr/>
        <p:txBody>
          <a:bodyPr/>
          <a:lstStyle/>
          <a:p>
            <a:r>
              <a:rPr lang="en-US" dirty="0" smtClean="0"/>
              <a:t>Specifies what collections, objects &amp; properties are loaded into the object</a:t>
            </a:r>
          </a:p>
          <a:p>
            <a:endParaRPr lang="en-US" dirty="0"/>
          </a:p>
          <a:p>
            <a:pPr marL="0" indent="0">
              <a:buNone/>
            </a:pPr>
            <a:r>
              <a:rPr lang="en-US" sz="2400" dirty="0" err="1" smtClean="0">
                <a:latin typeface="Courier New" charset="0"/>
                <a:ea typeface="Courier New" charset="0"/>
                <a:cs typeface="Courier New" charset="0"/>
              </a:rPr>
              <a:t>ctx.load</a:t>
            </a:r>
            <a:r>
              <a:rPr lang="en-US" sz="2400" dirty="0" smtClean="0">
                <a:latin typeface="Courier New" charset="0"/>
                <a:ea typeface="Courier New" charset="0"/>
                <a:cs typeface="Courier New" charset="0"/>
              </a:rPr>
              <a:t>(object, </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p>
          <a:p>
            <a:pPr marL="0" indent="0">
              <a:buNone/>
            </a:pPr>
            <a:r>
              <a:rPr lang="en-US" sz="2400" dirty="0" smtClean="0">
                <a:latin typeface="Courier New" charset="0"/>
                <a:ea typeface="Courier New" charset="0"/>
                <a:cs typeface="Courier New" charset="0"/>
              </a:rPr>
              <a:t>// or </a:t>
            </a:r>
          </a:p>
          <a:p>
            <a:pPr marL="0" indent="0">
              <a:buNone/>
            </a:pPr>
            <a:r>
              <a:rPr lang="en-US" sz="2400" dirty="0" err="1" smtClean="0">
                <a:latin typeface="Courier New" charset="0"/>
                <a:ea typeface="Courier New" charset="0"/>
                <a:cs typeface="Courier New" charset="0"/>
              </a:rPr>
              <a:t>object.load</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loadOptions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43</a:t>
            </a:fld>
            <a:endParaRPr lang="en-US" dirty="0"/>
          </a:p>
        </p:txBody>
      </p:sp>
    </p:spTree>
    <p:extLst>
      <p:ext uri="{BB962C8B-B14F-4D97-AF65-F5344CB8AC3E}">
        <p14:creationId xmlns:p14="http://schemas.microsoft.com/office/powerpoint/2010/main" val="1616916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loadOption</a:t>
            </a:r>
            <a:r>
              <a:rPr lang="en-US" dirty="0" smtClean="0"/>
              <a:t> Object</a:t>
            </a:r>
            <a:endParaRPr lang="en-US" dirty="0"/>
          </a:p>
        </p:txBody>
      </p:sp>
      <p:sp>
        <p:nvSpPr>
          <p:cNvPr id="3" name="Text Placeholder 2"/>
          <p:cNvSpPr>
            <a:spLocks noGrp="1"/>
          </p:cNvSpPr>
          <p:nvPr>
            <p:ph type="body" sz="quarter" idx="10"/>
          </p:nvPr>
        </p:nvSpPr>
        <p:spPr/>
        <p:txBody>
          <a:bodyPr/>
          <a:lstStyle/>
          <a:p>
            <a:r>
              <a:rPr lang="en-US" dirty="0" smtClean="0"/>
              <a:t>Specifies which properties to load &amp; how to page through collections</a:t>
            </a:r>
          </a:p>
          <a:p>
            <a:pPr lvl="1"/>
            <a:r>
              <a:rPr lang="en-US" b="1" dirty="0" smtClean="0"/>
              <a:t>Select: </a:t>
            </a:r>
            <a:r>
              <a:rPr lang="en-US" dirty="0" smtClean="0"/>
              <a:t>specify properties you want to collect</a:t>
            </a:r>
          </a:p>
          <a:p>
            <a:pPr lvl="2"/>
            <a:r>
              <a:rPr lang="en-US" dirty="0" smtClean="0"/>
              <a:t>text, style, font</a:t>
            </a:r>
          </a:p>
          <a:p>
            <a:pPr lvl="1"/>
            <a:r>
              <a:rPr lang="en-US" b="1" dirty="0" smtClean="0"/>
              <a:t>Expand:</a:t>
            </a:r>
            <a:r>
              <a:rPr lang="en-US" dirty="0" smtClean="0"/>
              <a:t> load properties nested Word API objects &amp; collections</a:t>
            </a:r>
          </a:p>
          <a:p>
            <a:pPr lvl="2"/>
            <a:r>
              <a:rPr lang="en-US" dirty="0" smtClean="0"/>
              <a:t>font/color, paragraphs/text</a:t>
            </a:r>
          </a:p>
          <a:p>
            <a:pPr lvl="1"/>
            <a:r>
              <a:rPr lang="en-US" b="1" dirty="0" smtClean="0"/>
              <a:t>Top: </a:t>
            </a:r>
            <a:r>
              <a:rPr lang="en-US" dirty="0" smtClean="0"/>
              <a:t>select only the first N number of items in the collection</a:t>
            </a:r>
          </a:p>
          <a:p>
            <a:pPr lvl="1"/>
            <a:r>
              <a:rPr lang="en-US" b="1" dirty="0" smtClean="0"/>
              <a:t>Skip: </a:t>
            </a:r>
            <a:r>
              <a:rPr lang="en-US" dirty="0" smtClean="0"/>
              <a:t>skip the first N number of items in the collection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spTree>
    <p:extLst>
      <p:ext uri="{BB962C8B-B14F-4D97-AF65-F5344CB8AC3E}">
        <p14:creationId xmlns:p14="http://schemas.microsoft.com/office/powerpoint/2010/main" val="10899660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Exploring </a:t>
            </a:r>
            <a:r>
              <a:rPr lang="en-US" dirty="0" err="1" smtClean="0"/>
              <a:t>Office.js</a:t>
            </a:r>
            <a:r>
              <a:rPr lang="en-US" dirty="0" smtClean="0"/>
              <a:t> in Word 2016</a:t>
            </a:r>
            <a:endParaRPr lang="en-US" dirty="0"/>
          </a:p>
        </p:txBody>
      </p:sp>
      <p:sp>
        <p:nvSpPr>
          <p:cNvPr id="6" name="Text Placeholder 5"/>
          <p:cNvSpPr>
            <a:spLocks noGrp="1"/>
          </p:cNvSpPr>
          <p:nvPr>
            <p:ph type="body" sz="quarter" idx="10"/>
          </p:nvPr>
        </p:nvSpPr>
        <p:spPr/>
        <p:txBody>
          <a:bodyPr/>
          <a:lstStyle/>
          <a:p>
            <a:pPr marL="0" indent="0">
              <a:buNone/>
            </a:pPr>
            <a:r>
              <a:rPr lang="en-US" dirty="0" smtClean="0"/>
              <a:t>demo</a:t>
            </a:r>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3846966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a:t>
            </a:r>
            <a:r>
              <a:rPr lang="en-US" dirty="0" smtClean="0"/>
              <a:t>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endParaRPr lang="en-US" dirty="0" smtClean="0"/>
          </a:p>
        </p:txBody>
      </p:sp>
    </p:spTree>
    <p:extLst>
      <p:ext uri="{BB962C8B-B14F-4D97-AF65-F5344CB8AC3E}">
        <p14:creationId xmlns:p14="http://schemas.microsoft.com/office/powerpoint/2010/main" val="1645933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a:t>
            </a:r>
            <a:r>
              <a:rPr lang="en-US" dirty="0" smtClean="0"/>
              <a:t>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Introduction to Apps for Word</a:t>
            </a:r>
          </a:p>
          <a:p>
            <a:r>
              <a:rPr lang="en-US" dirty="0"/>
              <a:t>Developing Apps for Word</a:t>
            </a:r>
          </a:p>
          <a:p>
            <a:r>
              <a:rPr lang="en-US" dirty="0"/>
              <a:t>Reading and Writing with Documents</a:t>
            </a:r>
          </a:p>
          <a:p>
            <a:r>
              <a:rPr lang="en-US" dirty="0"/>
              <a:t>Document Bindings</a:t>
            </a:r>
          </a:p>
          <a:p>
            <a:r>
              <a:rPr lang="en-US" dirty="0"/>
              <a:t>Packaging and </a:t>
            </a:r>
            <a:r>
              <a:rPr lang="en-US" dirty="0" smtClean="0"/>
              <a:t>Deployment</a:t>
            </a:r>
          </a:p>
          <a:p>
            <a:r>
              <a:rPr lang="en-US" dirty="0"/>
              <a:t>Changes with Word </a:t>
            </a:r>
            <a:r>
              <a:rPr lang="en-US" dirty="0" smtClean="0"/>
              <a:t>2016</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24031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740876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02206376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Designing </a:t>
            </a:r>
            <a:r>
              <a:rPr lang="en-US" dirty="0"/>
              <a:t>Office </a:t>
            </a:r>
            <a:r>
              <a:rPr lang="en-US" dirty="0" smtClean="0"/>
              <a:t>Add-ins - Shapes</a:t>
            </a:r>
            <a:endParaRPr lang="en-US" dirty="0"/>
          </a:p>
        </p:txBody>
      </p:sp>
      <p:sp>
        <p:nvSpPr>
          <p:cNvPr id="5" name="Content Placeholder 4"/>
          <p:cNvSpPr>
            <a:spLocks noGrp="1"/>
          </p:cNvSpPr>
          <p:nvPr>
            <p:ph type="body" sz="quarter" idx="10"/>
          </p:nvPr>
        </p:nvSpPr>
        <p:spPr/>
        <p:txBody>
          <a:bodyPr/>
          <a:lstStyle/>
          <a:p>
            <a:r>
              <a:rPr lang="en-US" dirty="0"/>
              <a:t>Office </a:t>
            </a:r>
            <a:r>
              <a:rPr lang="en-US" dirty="0" smtClean="0"/>
              <a:t>Add-ins </a:t>
            </a:r>
            <a:r>
              <a:rPr lang="en-US" dirty="0"/>
              <a:t>come </a:t>
            </a:r>
            <a:r>
              <a:rPr lang="en-US" dirty="0" smtClean="0"/>
              <a:t>in different shapes</a:t>
            </a:r>
          </a:p>
          <a:p>
            <a:pPr lvl="1"/>
            <a:r>
              <a:rPr lang="en-US" dirty="0" smtClean="0"/>
              <a:t>Task Pane </a:t>
            </a:r>
            <a:r>
              <a:rPr lang="en-US" dirty="0"/>
              <a:t>Add-in</a:t>
            </a:r>
            <a:endParaRPr lang="en-US" i="1" dirty="0" smtClean="0">
              <a:solidFill>
                <a:schemeClr val="tx2">
                  <a:lumMod val="50000"/>
                </a:schemeClr>
              </a:solidFill>
            </a:endParaRPr>
          </a:p>
          <a:p>
            <a:pPr lvl="1"/>
            <a:r>
              <a:rPr lang="en-US" dirty="0" smtClean="0"/>
              <a:t>Content </a:t>
            </a:r>
            <a:r>
              <a:rPr lang="en-US" dirty="0"/>
              <a:t>Add-in</a:t>
            </a:r>
            <a:endParaRPr lang="en-US" dirty="0" smtClean="0"/>
          </a:p>
          <a:p>
            <a:pPr lvl="1"/>
            <a:r>
              <a:rPr lang="en-US" dirty="0" smtClean="0"/>
              <a:t>Mail Add-in</a:t>
            </a:r>
          </a:p>
          <a:p>
            <a:pPr lvl="1"/>
            <a:r>
              <a:rPr lang="en-US" dirty="0" smtClean="0"/>
              <a:t>Mail Compose Add-in</a:t>
            </a:r>
            <a:endParaRPr lang="en-US" i="1" dirty="0">
              <a:solidFill>
                <a:schemeClr val="tx2">
                  <a:lumMod val="50000"/>
                </a:schemeClr>
              </a:solidFill>
            </a:endParaRPr>
          </a:p>
          <a:p>
            <a:pPr lvl="1"/>
            <a:endParaRPr lang="en-US" i="1" dirty="0" smtClean="0">
              <a:solidFill>
                <a:schemeClr val="tx2">
                  <a:lumMod val="50000"/>
                </a:schemeClr>
              </a:solidFill>
            </a:endParaRP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11" name="Group 10"/>
          <p:cNvGrpSpPr/>
          <p:nvPr/>
        </p:nvGrpSpPr>
        <p:grpSpPr>
          <a:xfrm>
            <a:off x="3342829" y="3980698"/>
            <a:ext cx="2481144" cy="2070759"/>
            <a:chOff x="8415338" y="3969071"/>
            <a:chExt cx="3516163" cy="2594233"/>
          </a:xfrm>
        </p:grpSpPr>
        <p:sp>
          <p:nvSpPr>
            <p:cNvPr id="61" name="Rectangle 6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2" name="Rectangle 61"/>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Excel Application</a:t>
              </a:r>
              <a:endParaRPr lang="en-US" sz="1200" b="1" kern="0" dirty="0">
                <a:solidFill>
                  <a:schemeClr val="tx1">
                    <a:lumMod val="50000"/>
                    <a:lumOff val="50000"/>
                  </a:schemeClr>
                </a:solidFill>
              </a:endParaRPr>
            </a:p>
          </p:txBody>
        </p:sp>
      </p:grpSp>
      <p:grpSp>
        <p:nvGrpSpPr>
          <p:cNvPr id="12" name="Group 11"/>
          <p:cNvGrpSpPr/>
          <p:nvPr/>
        </p:nvGrpSpPr>
        <p:grpSpPr>
          <a:xfrm>
            <a:off x="483954" y="3980698"/>
            <a:ext cx="2481144" cy="2070759"/>
            <a:chOff x="8415338" y="3969071"/>
            <a:chExt cx="3516163" cy="2594233"/>
          </a:xfrm>
        </p:grpSpPr>
        <p:sp>
          <p:nvSpPr>
            <p:cNvPr id="59" name="Rectangle 58"/>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a:solidFill>
                  <a:srgbClr val="1B1B1B"/>
                </a:solidFill>
                <a:latin typeface="Segoe UI"/>
              </a:endParaRPr>
            </a:p>
          </p:txBody>
        </p:sp>
        <p:sp>
          <p:nvSpPr>
            <p:cNvPr id="60" name="Rectangle 59"/>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latin typeface="Segoe UI"/>
                </a:rPr>
                <a:t>Word Application</a:t>
              </a:r>
              <a:endParaRPr lang="en-US" sz="1200" b="1" kern="0" dirty="0">
                <a:solidFill>
                  <a:schemeClr val="tx1">
                    <a:lumMod val="50000"/>
                    <a:lumOff val="50000"/>
                  </a:schemeClr>
                </a:solidFill>
                <a:latin typeface="Segoe UI"/>
              </a:endParaRPr>
            </a:p>
          </p:txBody>
        </p:sp>
      </p:grpSp>
      <p:sp>
        <p:nvSpPr>
          <p:cNvPr id="13" name="Rectangle 12"/>
          <p:cNvSpPr/>
          <p:nvPr/>
        </p:nvSpPr>
        <p:spPr>
          <a:xfrm>
            <a:off x="560757" y="4478962"/>
            <a:ext cx="1612100" cy="149245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grpSp>
        <p:nvGrpSpPr>
          <p:cNvPr id="14" name="Group 13"/>
          <p:cNvGrpSpPr/>
          <p:nvPr/>
        </p:nvGrpSpPr>
        <p:grpSpPr>
          <a:xfrm>
            <a:off x="6217382" y="3980698"/>
            <a:ext cx="2481144" cy="2070759"/>
            <a:chOff x="8415338" y="3969071"/>
            <a:chExt cx="3516163" cy="2594233"/>
          </a:xfrm>
        </p:grpSpPr>
        <p:sp>
          <p:nvSpPr>
            <p:cNvPr id="57" name="Rectangle 5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58" name="Rectangle 5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sp>
        <p:nvSpPr>
          <p:cNvPr id="15" name="Rectangle 14"/>
          <p:cNvSpPr/>
          <p:nvPr/>
        </p:nvSpPr>
        <p:spPr>
          <a:xfrm>
            <a:off x="3452405" y="4478962"/>
            <a:ext cx="2247673"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kern="0" spc="-67" dirty="0" smtClean="0">
                <a:solidFill>
                  <a:schemeClr val="tx2"/>
                </a:solidFill>
                <a:latin typeface="Segoe UI Light"/>
                <a:ea typeface="Segoe UI" pitchFamily="34" charset="0"/>
                <a:cs typeface="Segoe UI" pitchFamily="34" charset="0"/>
              </a:rPr>
              <a:t>Document</a:t>
            </a:r>
            <a:endParaRPr lang="en-US" kern="0" spc="-67" dirty="0">
              <a:solidFill>
                <a:schemeClr val="tx2"/>
              </a:solidFill>
              <a:latin typeface="Segoe UI Light"/>
              <a:ea typeface="Segoe UI" pitchFamily="34" charset="0"/>
              <a:cs typeface="Segoe UI" pitchFamily="34" charset="0"/>
            </a:endParaRPr>
          </a:p>
        </p:txBody>
      </p:sp>
      <p:sp>
        <p:nvSpPr>
          <p:cNvPr id="16" name="Rectangle 15"/>
          <p:cNvSpPr/>
          <p:nvPr/>
        </p:nvSpPr>
        <p:spPr>
          <a:xfrm>
            <a:off x="6334118" y="4478962"/>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sp>
        <p:nvSpPr>
          <p:cNvPr id="17" name="Rectangle 16"/>
          <p:cNvSpPr/>
          <p:nvPr/>
        </p:nvSpPr>
        <p:spPr>
          <a:xfrm>
            <a:off x="7455866" y="4478962"/>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Selected Message</a:t>
            </a:r>
            <a:endParaRPr lang="en-US" sz="1200" kern="0" spc="-67" dirty="0">
              <a:solidFill>
                <a:schemeClr val="tx2"/>
              </a:solidFill>
              <a:latin typeface="Segoe UI Light"/>
              <a:ea typeface="Segoe UI" pitchFamily="34" charset="0"/>
              <a:cs typeface="Segoe UI" pitchFamily="34" charset="0"/>
            </a:endParaRPr>
          </a:p>
        </p:txBody>
      </p:sp>
      <p:sp>
        <p:nvSpPr>
          <p:cNvPr id="18" name="Rectangle 17"/>
          <p:cNvSpPr/>
          <p:nvPr/>
        </p:nvSpPr>
        <p:spPr>
          <a:xfrm>
            <a:off x="2248476" y="4410680"/>
            <a:ext cx="708090" cy="16484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Task Pane App</a:t>
            </a:r>
            <a:endParaRPr lang="en-US" sz="1200" kern="0" spc="-67" dirty="0">
              <a:latin typeface="Segoe UI Light"/>
              <a:ea typeface="Segoe UI" pitchFamily="34" charset="0"/>
              <a:cs typeface="Segoe UI" pitchFamily="34" charset="0"/>
            </a:endParaRPr>
          </a:p>
        </p:txBody>
      </p:sp>
      <p:sp>
        <p:nvSpPr>
          <p:cNvPr id="19" name="Rectangle 18"/>
          <p:cNvSpPr/>
          <p:nvPr/>
        </p:nvSpPr>
        <p:spPr>
          <a:xfrm>
            <a:off x="4810539" y="5364852"/>
            <a:ext cx="796940" cy="5338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Content </a:t>
            </a:r>
            <a:br>
              <a:rPr lang="en-US" sz="1200" kern="0" spc="-67" dirty="0" smtClean="0">
                <a:latin typeface="Segoe UI Light"/>
                <a:ea typeface="Segoe UI" pitchFamily="34" charset="0"/>
                <a:cs typeface="Segoe UI" pitchFamily="34" charset="0"/>
              </a:rPr>
            </a:b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20" name="Rectangle 19"/>
          <p:cNvSpPr/>
          <p:nvPr/>
        </p:nvSpPr>
        <p:spPr>
          <a:xfrm>
            <a:off x="7551816" y="4898277"/>
            <a:ext cx="934683" cy="35921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App</a:t>
            </a:r>
            <a:endParaRPr lang="en-US" sz="1200" kern="0" spc="-67" dirty="0">
              <a:latin typeface="Segoe UI Light"/>
              <a:ea typeface="Segoe UI" pitchFamily="34" charset="0"/>
              <a:cs typeface="Segoe UI" pitchFamily="34" charset="0"/>
            </a:endParaRPr>
          </a:p>
        </p:txBody>
      </p:sp>
      <p:cxnSp>
        <p:nvCxnSpPr>
          <p:cNvPr id="21" name="Straight Connector 20"/>
          <p:cNvCxnSpPr/>
          <p:nvPr/>
        </p:nvCxnSpPr>
        <p:spPr>
          <a:xfrm>
            <a:off x="632328" y="4609695"/>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2328" y="474546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328" y="4886539"/>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2328" y="5044714"/>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32328" y="5364852"/>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328" y="5531577"/>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32328" y="5689753"/>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32328" y="5830828"/>
            <a:ext cx="1414256"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70276" y="47454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570276" y="488653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70276" y="504471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570276" y="5172964"/>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70276" y="5308789"/>
            <a:ext cx="2037203"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570276" y="545084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68263" y="5589160"/>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568263" y="5737135"/>
            <a:ext cx="1144874" cy="1185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406942" y="473183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830" y="486105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16830" y="499349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25489" y="512689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16830" y="527650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16829" y="5408934"/>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489" y="554234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488" y="567612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06942" y="580890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51816" y="545248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551816" y="557553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551816" y="5707965"/>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51816" y="583969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551684" y="4686508"/>
            <a:ext cx="659796" cy="92333"/>
          </a:xfrm>
          <a:prstGeom prst="rect">
            <a:avLst/>
          </a:prstGeom>
          <a:noFill/>
        </p:spPr>
        <p:txBody>
          <a:bodyPr wrap="none" lIns="0" tIns="0" rIns="0" bIns="0" rtlCol="0">
            <a:spAutoFit/>
          </a:bodyPr>
          <a:lstStyle/>
          <a:p>
            <a:r>
              <a:rPr lang="en-US" sz="600" spc="-70" dirty="0" smtClean="0"/>
              <a:t>Reply </a:t>
            </a:r>
            <a:r>
              <a:rPr lang="fi-FI" sz="600" spc="-70" dirty="0" smtClean="0"/>
              <a:t>| </a:t>
            </a:r>
            <a:r>
              <a:rPr lang="en-US" sz="600" spc="-70" dirty="0"/>
              <a:t> </a:t>
            </a:r>
            <a:r>
              <a:rPr lang="en-US" sz="600" spc="-70" dirty="0" smtClean="0"/>
              <a:t>Reply All </a:t>
            </a:r>
            <a:r>
              <a:rPr lang="fi-FI" sz="600" spc="-70" dirty="0" smtClean="0"/>
              <a:t>| </a:t>
            </a:r>
            <a:r>
              <a:rPr lang="en-US" sz="600" spc="-70" dirty="0" smtClean="0"/>
              <a:t> Forward</a:t>
            </a:r>
          </a:p>
        </p:txBody>
      </p:sp>
      <p:sp>
        <p:nvSpPr>
          <p:cNvPr id="51" name="Rectangle 50"/>
          <p:cNvSpPr/>
          <p:nvPr/>
        </p:nvSpPr>
        <p:spPr>
          <a:xfrm>
            <a:off x="7551816" y="4813885"/>
            <a:ext cx="934683" cy="84392"/>
          </a:xfrm>
          <a:prstGeom prst="rect">
            <a:avLst/>
          </a:prstGeom>
          <a:solidFill>
            <a:schemeClr val="bg2"/>
          </a:solidFill>
          <a:ln w="19050">
            <a:solidFill>
              <a:schemeClr val="bg2"/>
            </a:solidFill>
          </a:ln>
        </p:spPr>
        <p:txBody>
          <a:bodyPr vert="horz" lIns="0" tIns="0" rIns="0" bIns="0" rtlCol="0" anchor="ctr">
            <a:noAutofit/>
          </a:bodyPr>
          <a:lstStyle/>
          <a:p>
            <a:pPr algn="ctr" defTabSz="761183">
              <a:spcBef>
                <a:spcPct val="20000"/>
              </a:spcBef>
            </a:pPr>
            <a:endParaRPr lang="en-US" sz="1200" kern="0" spc="-67" dirty="0">
              <a:latin typeface="Segoe UI Light"/>
              <a:ea typeface="Segoe UI" pitchFamily="34" charset="0"/>
              <a:cs typeface="Segoe UI" pitchFamily="34" charset="0"/>
            </a:endParaRPr>
          </a:p>
        </p:txBody>
      </p:sp>
      <p:sp>
        <p:nvSpPr>
          <p:cNvPr id="52" name="Rectangle 51"/>
          <p:cNvSpPr/>
          <p:nvPr/>
        </p:nvSpPr>
        <p:spPr>
          <a:xfrm>
            <a:off x="7551816" y="4813885"/>
            <a:ext cx="229397" cy="84392"/>
          </a:xfrm>
          <a:prstGeom prst="rect">
            <a:avLst/>
          </a:prstGeom>
          <a:solidFill>
            <a:schemeClr val="bg1"/>
          </a:soli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500" kern="0" spc="-67" dirty="0" smtClean="0">
                <a:latin typeface="Segoe UI Light"/>
                <a:ea typeface="Segoe UI" pitchFamily="34" charset="0"/>
                <a:cs typeface="Segoe UI" pitchFamily="34" charset="0"/>
              </a:rPr>
              <a:t>app</a:t>
            </a:r>
            <a:endParaRPr lang="en-US" sz="500" kern="0" spc="-67" dirty="0">
              <a:latin typeface="Segoe UI Light"/>
              <a:ea typeface="Segoe UI" pitchFamily="34" charset="0"/>
              <a:cs typeface="Segoe UI" pitchFamily="34" charset="0"/>
            </a:endParaRPr>
          </a:p>
        </p:txBody>
      </p:sp>
      <p:sp>
        <p:nvSpPr>
          <p:cNvPr id="53" name="TextBox 52"/>
          <p:cNvSpPr txBox="1"/>
          <p:nvPr/>
        </p:nvSpPr>
        <p:spPr>
          <a:xfrm>
            <a:off x="7551684" y="5315261"/>
            <a:ext cx="381195" cy="92333"/>
          </a:xfrm>
          <a:prstGeom prst="rect">
            <a:avLst/>
          </a:prstGeom>
          <a:noFill/>
        </p:spPr>
        <p:txBody>
          <a:bodyPr wrap="none" lIns="0" tIns="0" rIns="0" bIns="0" rtlCol="0">
            <a:spAutoFit/>
          </a:bodyPr>
          <a:lstStyle/>
          <a:p>
            <a:r>
              <a:rPr lang="en-US" sz="600" spc="-70" dirty="0" smtClean="0"/>
              <a:t>Message Body</a:t>
            </a:r>
          </a:p>
        </p:txBody>
      </p:sp>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493342" y="3999540"/>
            <a:ext cx="378398" cy="396060"/>
          </a:xfrm>
          <a:prstGeom prst="rect">
            <a:avLst/>
          </a:prstGeom>
        </p:spPr>
      </p:pic>
      <p:pic>
        <p:nvPicPr>
          <p:cNvPr id="55" name="Picture 54"/>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3375004" y="3989314"/>
            <a:ext cx="386518" cy="404838"/>
          </a:xfrm>
          <a:prstGeom prst="rect">
            <a:avLst/>
          </a:prstGeom>
        </p:spPr>
      </p:pic>
      <p:pic>
        <p:nvPicPr>
          <p:cNvPr id="56" name="Picture 5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6173940" y="3927230"/>
            <a:ext cx="503096" cy="545215"/>
          </a:xfrm>
          <a:prstGeom prst="rect">
            <a:avLst/>
          </a:prstGeom>
        </p:spPr>
      </p:pic>
      <p:grpSp>
        <p:nvGrpSpPr>
          <p:cNvPr id="63" name="Group 62"/>
          <p:cNvGrpSpPr/>
          <p:nvPr/>
        </p:nvGrpSpPr>
        <p:grpSpPr>
          <a:xfrm>
            <a:off x="9218491" y="3980699"/>
            <a:ext cx="2481144" cy="2070759"/>
            <a:chOff x="8415338" y="3969071"/>
            <a:chExt cx="3516163" cy="2594233"/>
          </a:xfrm>
        </p:grpSpPr>
        <p:sp>
          <p:nvSpPr>
            <p:cNvPr id="64" name="Rectangle 63"/>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400" kern="0" dirty="0">
                <a:solidFill>
                  <a:srgbClr val="1B1B1B"/>
                </a:solidFill>
                <a:latin typeface="Segoe UI"/>
              </a:endParaRPr>
            </a:p>
          </p:txBody>
        </p:sp>
        <p:sp>
          <p:nvSpPr>
            <p:cNvPr id="65" name="Rectangle 64"/>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200" b="1" kern="0" dirty="0" smtClean="0">
                  <a:solidFill>
                    <a:schemeClr val="tx1">
                      <a:lumMod val="50000"/>
                      <a:lumOff val="50000"/>
                    </a:schemeClr>
                  </a:solidFill>
                </a:rPr>
                <a:t>Outlook Application</a:t>
              </a:r>
              <a:endParaRPr lang="en-US" sz="1200" b="1" kern="0" dirty="0">
                <a:solidFill>
                  <a:schemeClr val="tx1">
                    <a:lumMod val="50000"/>
                    <a:lumOff val="50000"/>
                  </a:schemeClr>
                </a:solidFill>
              </a:endParaRPr>
            </a:p>
          </p:txBody>
        </p:sp>
      </p:grpSp>
      <p:grpSp>
        <p:nvGrpSpPr>
          <p:cNvPr id="2" name="Group 1"/>
          <p:cNvGrpSpPr/>
          <p:nvPr/>
        </p:nvGrpSpPr>
        <p:grpSpPr>
          <a:xfrm>
            <a:off x="9335227" y="4478963"/>
            <a:ext cx="592395" cy="1492454"/>
            <a:chOff x="9698640" y="4619640"/>
            <a:chExt cx="1024345" cy="1492454"/>
          </a:xfrm>
        </p:grpSpPr>
        <p:sp>
          <p:nvSpPr>
            <p:cNvPr id="66" name="Rectangle 65"/>
            <p:cNvSpPr/>
            <p:nvPr/>
          </p:nvSpPr>
          <p:spPr>
            <a:xfrm>
              <a:off x="9698640" y="4619640"/>
              <a:ext cx="1024345"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Inbox</a:t>
              </a:r>
              <a:endParaRPr lang="en-US" sz="1200" kern="0" spc="-67" dirty="0">
                <a:solidFill>
                  <a:schemeClr val="tx2"/>
                </a:solidFill>
                <a:latin typeface="Segoe UI Light"/>
                <a:ea typeface="Segoe UI" pitchFamily="34" charset="0"/>
                <a:cs typeface="Segoe UI" pitchFamily="34" charset="0"/>
              </a:endParaRPr>
            </a:p>
          </p:txBody>
        </p:sp>
        <p:cxnSp>
          <p:nvCxnSpPr>
            <p:cNvPr id="69" name="Straight Connector 68"/>
            <p:cNvCxnSpPr/>
            <p:nvPr/>
          </p:nvCxnSpPr>
          <p:spPr>
            <a:xfrm>
              <a:off x="9771464" y="4872511"/>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81352" y="500173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9781352" y="5134169"/>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790011" y="526757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781352" y="541718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781351" y="5549612"/>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790011" y="568302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90010" y="5816800"/>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71464" y="594958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980452" y="4478962"/>
            <a:ext cx="879810" cy="1492454"/>
            <a:chOff x="10820388" y="4619640"/>
            <a:chExt cx="1114816" cy="1492454"/>
          </a:xfrm>
        </p:grpSpPr>
        <p:sp>
          <p:nvSpPr>
            <p:cNvPr id="67" name="Rectangle 66"/>
            <p:cNvSpPr/>
            <p:nvPr/>
          </p:nvSpPr>
          <p:spPr>
            <a:xfrm>
              <a:off x="10820388" y="4619640"/>
              <a:ext cx="1114816" cy="149245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1200" kern="0" spc="-67" dirty="0" smtClean="0">
                  <a:solidFill>
                    <a:schemeClr val="tx2"/>
                  </a:solidFill>
                  <a:latin typeface="Segoe UI Light"/>
                  <a:ea typeface="Segoe UI" pitchFamily="34" charset="0"/>
                  <a:cs typeface="Segoe UI" pitchFamily="34" charset="0"/>
                </a:rPr>
                <a:t>New Message</a:t>
              </a:r>
              <a:endParaRPr lang="en-US" sz="1200" kern="0" spc="-67" dirty="0">
                <a:solidFill>
                  <a:schemeClr val="tx2"/>
                </a:solidFill>
                <a:latin typeface="Segoe UI Light"/>
                <a:ea typeface="Segoe UI" pitchFamily="34" charset="0"/>
                <a:cs typeface="Segoe UI" pitchFamily="34" charset="0"/>
              </a:endParaRPr>
            </a:p>
          </p:txBody>
        </p:sp>
        <p:cxnSp>
          <p:nvCxnSpPr>
            <p:cNvPr id="78" name="Straight Connector 77"/>
            <p:cNvCxnSpPr/>
            <p:nvPr/>
          </p:nvCxnSpPr>
          <p:spPr>
            <a:xfrm>
              <a:off x="10916338" y="5593167"/>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0916338" y="571620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0916338" y="5848643"/>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0916338" y="5980368"/>
              <a:ext cx="858920" cy="13631"/>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0916207" y="4827186"/>
              <a:ext cx="739350" cy="184666"/>
            </a:xfrm>
            <a:prstGeom prst="rect">
              <a:avLst/>
            </a:prstGeom>
            <a:noFill/>
          </p:spPr>
          <p:txBody>
            <a:bodyPr wrap="none" lIns="0" tIns="0" rIns="0" bIns="0" rtlCol="0">
              <a:spAutoFit/>
            </a:bodyPr>
            <a:lstStyle/>
            <a:p>
              <a:r>
                <a:rPr lang="en-US" sz="600" spc="-70" dirty="0" smtClean="0"/>
                <a:t>To:  xxx@yyy.com</a:t>
              </a:r>
            </a:p>
            <a:p>
              <a:r>
                <a:rPr lang="en-US" sz="600" spc="-70" dirty="0" smtClean="0"/>
                <a:t>Subject: Top secret stuff</a:t>
              </a:r>
            </a:p>
          </p:txBody>
        </p:sp>
        <p:sp>
          <p:nvSpPr>
            <p:cNvPr id="85" name="TextBox 84"/>
            <p:cNvSpPr txBox="1"/>
            <p:nvPr/>
          </p:nvSpPr>
          <p:spPr>
            <a:xfrm>
              <a:off x="10916206" y="5455939"/>
              <a:ext cx="381195" cy="92333"/>
            </a:xfrm>
            <a:prstGeom prst="rect">
              <a:avLst/>
            </a:prstGeom>
            <a:noFill/>
          </p:spPr>
          <p:txBody>
            <a:bodyPr wrap="none" lIns="0" tIns="0" rIns="0" bIns="0" rtlCol="0">
              <a:spAutoFit/>
            </a:bodyPr>
            <a:lstStyle/>
            <a:p>
              <a:r>
                <a:rPr lang="en-US" sz="600" spc="-70" dirty="0" smtClean="0"/>
                <a:t>Message Body</a:t>
              </a:r>
            </a:p>
          </p:txBody>
        </p:sp>
      </p:grpSp>
      <p:pic>
        <p:nvPicPr>
          <p:cNvPr id="86" name="Picture 85"/>
          <p:cNvPicPr>
            <a:picLocks noChangeAspect="1"/>
          </p:cNvPicPr>
          <p:nvPr/>
        </p:nvPicPr>
        <p:blipFill rotWithShape="1">
          <a:blip r:embed="rId5">
            <a:extLst>
              <a:ext uri="{28A0092B-C50C-407E-A947-70E740481C1C}">
                <a14:useLocalDpi xmlns:a14="http://schemas.microsoft.com/office/drawing/2010/main" val="0"/>
              </a:ext>
            </a:extLst>
          </a:blip>
          <a:srcRect r="64717"/>
          <a:stretch/>
        </p:blipFill>
        <p:spPr>
          <a:xfrm>
            <a:off x="9175049" y="3927231"/>
            <a:ext cx="503096" cy="545215"/>
          </a:xfrm>
          <a:prstGeom prst="rect">
            <a:avLst/>
          </a:prstGeom>
        </p:spPr>
      </p:pic>
      <p:sp>
        <p:nvSpPr>
          <p:cNvPr id="87" name="Rectangle 86"/>
          <p:cNvSpPr/>
          <p:nvPr/>
        </p:nvSpPr>
        <p:spPr>
          <a:xfrm>
            <a:off x="10975083" y="4394153"/>
            <a:ext cx="708090" cy="16573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200" kern="0" spc="-67" dirty="0" smtClean="0">
                <a:latin typeface="Segoe UI Light"/>
                <a:ea typeface="Segoe UI" pitchFamily="34" charset="0"/>
                <a:cs typeface="Segoe UI" pitchFamily="34" charset="0"/>
              </a:rPr>
              <a:t>Mail Compose</a:t>
            </a:r>
          </a:p>
          <a:p>
            <a:pPr algn="ctr" defTabSz="761183">
              <a:spcBef>
                <a:spcPct val="20000"/>
              </a:spcBef>
            </a:pPr>
            <a:r>
              <a:rPr lang="en-US" sz="1200" kern="0" spc="-67" dirty="0" smtClean="0">
                <a:latin typeface="Segoe UI Light"/>
                <a:ea typeface="Segoe UI" pitchFamily="34" charset="0"/>
                <a:cs typeface="Segoe UI" pitchFamily="34" charset="0"/>
              </a:rPr>
              <a:t>App</a:t>
            </a:r>
            <a:endParaRPr lang="en-US" sz="1200" kern="0" spc="-67" dirty="0">
              <a:latin typeface="Segoe UI Light"/>
              <a:ea typeface="Segoe UI" pitchFamily="34" charset="0"/>
              <a:cs typeface="Segoe UI" pitchFamily="34" charset="0"/>
            </a:endParaRPr>
          </a:p>
        </p:txBody>
      </p:sp>
      <p:sp>
        <p:nvSpPr>
          <p:cNvPr id="6" name="Freeform 5"/>
          <p:cNvSpPr/>
          <p:nvPr/>
        </p:nvSpPr>
        <p:spPr bwMode="auto">
          <a:xfrm>
            <a:off x="10351479" y="4766310"/>
            <a:ext cx="879231" cy="351692"/>
          </a:xfrm>
          <a:custGeom>
            <a:avLst/>
            <a:gdLst>
              <a:gd name="connsiteX0" fmla="*/ 879231 w 879231"/>
              <a:gd name="connsiteY0" fmla="*/ 0 h 351692"/>
              <a:gd name="connsiteX1" fmla="*/ 293077 w 879231"/>
              <a:gd name="connsiteY1" fmla="*/ 140677 h 351692"/>
              <a:gd name="connsiteX2" fmla="*/ 0 w 879231"/>
              <a:gd name="connsiteY2" fmla="*/ 351692 h 351692"/>
            </a:gdLst>
            <a:ahLst/>
            <a:cxnLst>
              <a:cxn ang="0">
                <a:pos x="connsiteX0" y="connsiteY0"/>
              </a:cxn>
              <a:cxn ang="0">
                <a:pos x="connsiteX1" y="connsiteY1"/>
              </a:cxn>
              <a:cxn ang="0">
                <a:pos x="connsiteX2" y="connsiteY2"/>
              </a:cxn>
            </a:cxnLst>
            <a:rect l="l" t="t" r="r" b="b"/>
            <a:pathLst>
              <a:path w="879231" h="351692">
                <a:moveTo>
                  <a:pt x="879231" y="0"/>
                </a:moveTo>
                <a:cubicBezTo>
                  <a:pt x="659423" y="41031"/>
                  <a:pt x="439615" y="82062"/>
                  <a:pt x="293077" y="140677"/>
                </a:cubicBezTo>
                <a:cubicBezTo>
                  <a:pt x="146538" y="199292"/>
                  <a:pt x="73269" y="275492"/>
                  <a:pt x="0" y="351692"/>
                </a:cubicBezTo>
              </a:path>
            </a:pathLst>
          </a:custGeom>
          <a:noFill/>
          <a:ln w="28575">
            <a:solidFill>
              <a:srgbClr val="C00000"/>
            </a:solidFill>
            <a:headEnd type="oval" w="lg" len="lg"/>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17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a:t>
            </a:r>
            <a:r>
              <a:rPr lang="en-US" dirty="0" smtClean="0"/>
              <a:t>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a:t>
            </a:r>
            <a:r>
              <a:rPr lang="en-US" dirty="0" smtClean="0"/>
              <a:t>Office Add-in</a:t>
            </a: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term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schemas.microsoft.com/office/infopath/2007/PartnerControls"/>
    <ds:schemaRef ds:uri="http://schemas.openxmlformats.org/package/2006/metadata/core-properties"/>
    <ds:schemaRef ds:uri="5fad15d0-477e-40da-a20d-40d4ca777c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6923</Words>
  <Application>Microsoft Macintosh PowerPoint</Application>
  <PresentationFormat>Custom</PresentationFormat>
  <Paragraphs>500</Paragraphs>
  <Slides>51</Slides>
  <Notes>33</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Calibri</vt:lpstr>
      <vt:lpstr>Consolas</vt:lpstr>
      <vt:lpstr>Courier New</vt:lpstr>
      <vt:lpstr>Segoe Condensed</vt:lpstr>
      <vt:lpstr>Segoe UI</vt:lpstr>
      <vt:lpstr>Segoe UI Light</vt:lpstr>
      <vt:lpstr>Segoe UI Semibold</vt:lpstr>
      <vt:lpstr>Wingdings</vt:lpstr>
      <vt:lpstr>Arial</vt:lpstr>
      <vt:lpstr>5-30055_Office Template 2012 - 16x9 - White Background</vt:lpstr>
      <vt:lpstr>5-30055_Office Template 2012 - 16x9 - Colored Accent Slides</vt:lpstr>
      <vt:lpstr>2_TEE14 Speaker PPT Template</vt:lpstr>
      <vt:lpstr>Office 365 Development</vt:lpstr>
      <vt:lpstr>Course Agenda</vt:lpstr>
      <vt:lpstr>Deep Dive into Office Word Add-ins</vt:lpstr>
      <vt:lpstr>Agenda </vt:lpstr>
      <vt:lpstr>Vision</vt:lpstr>
      <vt:lpstr>What is an Office Add-in?</vt:lpstr>
      <vt:lpstr>Designing Office Add-ins - Shapes</vt:lpstr>
      <vt:lpstr>Anatomy of an Office Add-in</vt:lpstr>
      <vt:lpstr>Adding an Office Add-in using the Insertion UI</vt:lpstr>
      <vt:lpstr>Task Pane Add-in User Experience </vt:lpstr>
      <vt:lpstr>Developing Word Add-ins</vt:lpstr>
      <vt:lpstr>Visual Studio Experience</vt:lpstr>
      <vt:lpstr>Create New Office Add-in</vt:lpstr>
      <vt:lpstr>Office Add-in Project Structure</vt:lpstr>
      <vt:lpstr>App Manifest Designer</vt:lpstr>
      <vt:lpstr>App Manifest - XML View</vt:lpstr>
      <vt:lpstr>Create the HTML for a Web Page</vt:lpstr>
      <vt:lpstr>Navigation and Links</vt:lpstr>
      <vt:lpstr>Context Menus and Settings Controls</vt:lpstr>
      <vt:lpstr>Code Added by Visual Studio</vt:lpstr>
      <vt:lpstr>Test/Debug the Office Add-in using {F5}</vt:lpstr>
      <vt:lpstr>PowerPoint Presentation</vt:lpstr>
      <vt:lpstr>Reading and Writing  with Documents</vt:lpstr>
      <vt:lpstr>JavaScript API for Word Add-ins</vt:lpstr>
      <vt:lpstr>getSelectedDataAsync()</vt:lpstr>
      <vt:lpstr>setSelectDataAsync()</vt:lpstr>
      <vt:lpstr>Coercion Types</vt:lpstr>
      <vt:lpstr>PowerPoint Presentation</vt:lpstr>
      <vt:lpstr>Document Bindings</vt:lpstr>
      <vt:lpstr>Bindings in Office Word Add-ins</vt:lpstr>
      <vt:lpstr>Adding Content Controls</vt:lpstr>
      <vt:lpstr>Adding Bindings in JavaScript</vt:lpstr>
      <vt:lpstr>Adding Event Hander Bindings</vt:lpstr>
      <vt:lpstr>Open XML and Content Control Refresher</vt:lpstr>
      <vt:lpstr>Packaging and Deployment</vt:lpstr>
      <vt:lpstr>Office Add-in Deployment</vt:lpstr>
      <vt:lpstr>SharePoint App Catalog</vt:lpstr>
      <vt:lpstr>File Share App Catalog</vt:lpstr>
      <vt:lpstr>Changes with Word 2016</vt:lpstr>
      <vt:lpstr>Office.js API Changes</vt:lpstr>
      <vt:lpstr>RequestContext()</vt:lpstr>
      <vt:lpstr>execAsync()</vt:lpstr>
      <vt:lpstr>load()</vt:lpstr>
      <vt:lpstr>loadOption Object</vt:lpstr>
      <vt:lpstr>PowerPoint Presentation</vt:lpstr>
      <vt:lpstr>Related Documentation</vt:lpstr>
      <vt:lpstr>Related Code Samples</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2015-08-04T18:47:40Z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